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1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3300"/>
    <a:srgbClr val="FF99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3188" autoAdjust="0"/>
  </p:normalViewPr>
  <p:slideViewPr>
    <p:cSldViewPr>
      <p:cViewPr>
        <p:scale>
          <a:sx n="75" d="100"/>
          <a:sy n="75" d="100"/>
        </p:scale>
        <p:origin x="-1422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1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4.wmf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493095"/>
            <a:ext cx="4462264" cy="4100487"/>
          </a:xfrm>
        </p:spPr>
        <p:txBody>
          <a:bodyPr>
            <a:normAutofit fontScale="90000"/>
          </a:bodyPr>
          <a:lstStyle/>
          <a:p>
            <a:r>
              <a:rPr lang="ru-RU" sz="2400" i="1" cap="sm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Контрольные </a:t>
            </a:r>
            <a:r>
              <a:rPr lang="ru-RU" sz="2400" i="1" cap="small" dirty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мероприятия МРУ Росалкогольрегулирования по Дальневосточному федеральному округу  по выявлению и пресечению  оборота нелегальной алкогольной продукции на </a:t>
            </a:r>
            <a:r>
              <a:rPr lang="ru-RU" sz="2400" i="1" cap="sm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территории </a:t>
            </a:r>
            <a:r>
              <a:rPr lang="ru-RU" sz="2400" b="1" i="1" cap="sm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Приморского края в </a:t>
            </a:r>
            <a:r>
              <a:rPr lang="ru-RU" sz="2400" b="1" i="1" cap="sm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октябре </a:t>
            </a:r>
            <a:r>
              <a:rPr lang="ru-RU" sz="2400" b="1" i="1" cap="sm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 ноябре 2016 </a:t>
            </a:r>
            <a:r>
              <a:rPr lang="ru-RU" sz="2400" b="1" i="1" cap="small" dirty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года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563" y="0"/>
            <a:ext cx="9144000" cy="11287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76660"/>
            <a:ext cx="3816424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558"/>
            <a:ext cx="4608512" cy="169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165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11287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" y="952954"/>
            <a:ext cx="9144000" cy="592933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ctr">
              <a:lnSpc>
                <a:spcPct val="95000"/>
              </a:lnSpc>
            </a:pPr>
            <a:endParaRPr lang="ru-RU" sz="13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95000"/>
              </a:lnSpc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рамках проведения контрольных мероприятий в магазине, в котором осуществляет незаконную деятельность по продаже алкогольной продукции без соответствующей лицензии индивидуальный предприниматель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Амиров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Физули Мустафа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оглы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(ИНН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250205857121),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расположенном по адресу: Приморский край,              г. Владивосток, ул. Комсомольская, 20,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выявлены нарушения  законодательства Российской Федерации в сфере оборота алкогольной продукции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!!! </a:t>
            </a:r>
          </a:p>
          <a:p>
            <a:pPr indent="450215" algn="ctr">
              <a:lnSpc>
                <a:spcPct val="95000"/>
              </a:lnSpc>
            </a:pPr>
            <a:r>
              <a:rPr lang="ru-RU" sz="1400" b="1" i="1" u="sng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ходе осмотра по </a:t>
            </a:r>
            <a:r>
              <a:rPr lang="ru-RU" sz="1400" b="1" i="1" u="sng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номеру 020 осуществлен вызов сотрудников УМВД России по Приморскому краю по факту осуществления предпринимательской деятельности ИП </a:t>
            </a:r>
            <a:r>
              <a:rPr lang="ru-RU" sz="1400" b="1" i="1" u="sng" dirty="0" err="1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Амировым</a:t>
            </a:r>
            <a:r>
              <a:rPr lang="ru-RU" sz="1400" b="1" i="1" u="sng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b="1" i="1" u="sng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Ф.М.о</a:t>
            </a:r>
            <a:r>
              <a:rPr lang="ru-RU" sz="1400" b="1" i="1" u="sng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ru-RU" sz="1400" b="1" i="1" u="sng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b="1" i="1" u="sng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без специального разрешения (</a:t>
            </a:r>
            <a:r>
              <a:rPr lang="ru-RU" sz="1400" b="1" i="1" u="sng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лицензии на </a:t>
            </a:r>
            <a:r>
              <a:rPr lang="ru-RU" sz="1400" b="1" i="1" u="sng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право розничной продажи </a:t>
            </a:r>
            <a:r>
              <a:rPr lang="ru-RU" sz="1400" b="1" i="1" u="sng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алкогольной продукции), </a:t>
            </a:r>
            <a:r>
              <a:rPr lang="ru-RU" sz="1400" b="1" i="1" u="sng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 адресу: Приморский край, </a:t>
            </a:r>
            <a:r>
              <a:rPr lang="ru-RU" sz="1400" b="1" i="1" u="sng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г.Владивосток</a:t>
            </a:r>
            <a:r>
              <a:rPr lang="ru-RU" sz="1400" b="1" i="1" u="sng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ru-RU" sz="1400" b="1" i="1" u="sng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b="1" i="1" u="sng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ул</a:t>
            </a:r>
            <a:r>
              <a:rPr lang="ru-RU" sz="1400" b="1" i="1" u="sng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ru-RU" sz="1400" b="1" i="1" u="sng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Комсомольская, </a:t>
            </a:r>
            <a:r>
              <a:rPr lang="ru-RU" sz="1400" b="1" i="1" u="sng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д. 20</a:t>
            </a:r>
            <a:r>
              <a:rPr lang="ru-RU" sz="1400" b="1" i="1" u="sng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магазин «Продукты»</a:t>
            </a:r>
            <a:endParaRPr lang="ru-RU" sz="1400" b="1" i="1" u="sng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02568"/>
            <a:ext cx="1981200" cy="2009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3" y="3658914"/>
            <a:ext cx="81960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ЛИЦЕНЗИЯ </a:t>
            </a:r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ОТСУТСТВУЕТ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Z:\10. Отдел КМ… в сфере оборота\ОБЩАЯ (все проверки 2016)\РОЗНИЦА\ИП Амиров Ф.М.о (Коваленко) 31.10.16\медиа\IMG_154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1000108"/>
            <a:ext cx="657229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7639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79512" y="0"/>
            <a:ext cx="9144000" cy="2031325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Кроме того в ходе осмотра витрины и подсобных помещений магазина  «Продукты», установлен оборот ниже перечисленной алкогольной продукции , маркированной ФСМ с признаками подделки :</a:t>
            </a:r>
          </a:p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1. Водка «Хлебный дар классическая», емкостью 0,5 л., 40% - 3 бут.;</a:t>
            </a:r>
          </a:p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2. Водка </a:t>
            </a:r>
            <a:r>
              <a:rPr lang="ru-RU" b="1" i="1" u="sng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u="sng" dirty="0" err="1">
                <a:latin typeface="Times New Roman" pitchFamily="18" charset="0"/>
                <a:cs typeface="Times New Roman" pitchFamily="18" charset="0"/>
              </a:rPr>
              <a:t>Талка</a:t>
            </a:r>
            <a:r>
              <a:rPr lang="ru-RU" b="1" i="1" u="sng" dirty="0">
                <a:latin typeface="Times New Roman" pitchFamily="18" charset="0"/>
                <a:cs typeface="Times New Roman" pitchFamily="18" charset="0"/>
              </a:rPr>
              <a:t>», емкостью 0,5 л., 40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% - 3 бут.;</a:t>
            </a:r>
          </a:p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3. Водка </a:t>
            </a:r>
            <a:r>
              <a:rPr lang="ru-RU" b="1" i="1" u="sng" dirty="0">
                <a:latin typeface="Times New Roman" pitchFamily="18" charset="0"/>
                <a:cs typeface="Times New Roman" pitchFamily="18" charset="0"/>
              </a:rPr>
              <a:t>«Столичная», емкостью 0,5 л., 40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% - 4 бут.</a:t>
            </a:r>
          </a:p>
          <a:p>
            <a:endParaRPr lang="ru-RU" b="1" u="sng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3" y="1340768"/>
            <a:ext cx="140017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420888"/>
            <a:ext cx="1255713" cy="746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552" y="393477"/>
            <a:ext cx="1981200" cy="2009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110193"/>
            <a:ext cx="3347864" cy="1803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KovalenkoAA\Desktop\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1928802"/>
            <a:ext cx="3643338" cy="2643206"/>
          </a:xfrm>
          <a:prstGeom prst="rect">
            <a:avLst/>
          </a:prstGeom>
          <a:noFill/>
        </p:spPr>
      </p:pic>
      <p:pic>
        <p:nvPicPr>
          <p:cNvPr id="2051" name="Picture 3" descr="Z:\10. Отдел КМ… в сфере оборота\ОБЩАЯ (все проверки 2016)\РОЗНИЦА\ИП Амиров Ф.М.о (Коваленко) 31.10.16\медиа\IMG_154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86446" y="3143248"/>
            <a:ext cx="321471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2588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460" y="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671900" y="5085184"/>
            <a:ext cx="1800200" cy="158417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4" name="Объект 1"/>
          <p:cNvSpPr txBox="1">
            <a:spLocks/>
          </p:cNvSpPr>
          <p:nvPr/>
        </p:nvSpPr>
        <p:spPr>
          <a:xfrm>
            <a:off x="2699792" y="260648"/>
            <a:ext cx="6444208" cy="1453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По факту  </a:t>
            </a:r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продажи </a:t>
            </a:r>
            <a:r>
              <a:rPr lang="ru-RU" sz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товаров и продукции без маркировки и (или) нанесения информации, предусмотренной законодательством Российской Федерации для осуществления налогового контроля , в случае если такая маркировка и (или) нанесение такой информации обязательны в отношении </a:t>
            </a:r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ИП </a:t>
            </a:r>
            <a:r>
              <a:rPr lang="ru-RU" sz="1200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Амирова</a:t>
            </a:r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Ф.М.о.  </a:t>
            </a:r>
            <a:r>
              <a:rPr lang="ru-RU" sz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</a:t>
            </a:r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озбуждено дело </a:t>
            </a:r>
            <a:r>
              <a:rPr lang="ru-RU" sz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об </a:t>
            </a:r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административном правонарушении </a:t>
            </a:r>
            <a:r>
              <a:rPr lang="ru-RU" sz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по части </a:t>
            </a:r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4 </a:t>
            </a:r>
            <a:r>
              <a:rPr lang="ru-RU" sz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статьи 15.12 КоАП РФ, </a:t>
            </a:r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проведено административное расследование. </a:t>
            </a:r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Продукция изъята и </a:t>
            </a:r>
            <a:r>
              <a:rPr lang="ru-RU" sz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помещена на ответственное хранение до  рассмотрения административного дела в суде </a:t>
            </a:r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.</a:t>
            </a:r>
            <a:r>
              <a:rPr lang="ru-RU" sz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/>
            </a:r>
            <a:br>
              <a:rPr lang="ru-RU" sz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</a:br>
            <a:r>
              <a:rPr lang="ru-RU" sz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Образцы вышеуказанной алкогольной продукции </a:t>
            </a:r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изъяты и направлены </a:t>
            </a:r>
            <a:r>
              <a:rPr lang="ru-RU" sz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на экспертизу в </a:t>
            </a:r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Экспертно-криминалистический </a:t>
            </a:r>
            <a:r>
              <a:rPr lang="ru-RU" sz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центр при УМВД России по Хабаровскому краю для проверки подлинности федеральных специальных марок .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5906" y="2539876"/>
            <a:ext cx="1692188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47316" y="3071810"/>
            <a:ext cx="2868364" cy="3593139"/>
          </a:xfrm>
          <a:prstGeom prst="rect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Заключение </a:t>
            </a:r>
            <a:r>
              <a:rPr lang="ru-RU" sz="1600" b="1" dirty="0">
                <a:solidFill>
                  <a:srgbClr val="FF0000"/>
                </a:solidFill>
              </a:rPr>
              <a:t>эксперта экспертно-криминалистического центра УМВД Российской Федерации по Хабаровскому краю </a:t>
            </a:r>
            <a:r>
              <a:rPr lang="ru-RU" sz="1600" b="1" dirty="0" smtClean="0">
                <a:solidFill>
                  <a:srgbClr val="FF0000"/>
                </a:solidFill>
              </a:rPr>
              <a:t>от 12.11.2016 </a:t>
            </a:r>
            <a:r>
              <a:rPr lang="ru-RU" sz="1600" b="1" dirty="0">
                <a:solidFill>
                  <a:srgbClr val="FF0000"/>
                </a:solidFill>
              </a:rPr>
              <a:t>№ </a:t>
            </a:r>
            <a:r>
              <a:rPr lang="ru-RU" sz="1600" b="1" dirty="0" smtClean="0">
                <a:solidFill>
                  <a:srgbClr val="FF0000"/>
                </a:solidFill>
              </a:rPr>
              <a:t>969-Э:</a:t>
            </a:r>
            <a:endParaRPr lang="ru-RU" sz="1600" b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«Федеральные </a:t>
            </a:r>
            <a:r>
              <a:rPr lang="ru-RU" sz="1600" b="1" dirty="0">
                <a:solidFill>
                  <a:srgbClr val="FF0000"/>
                </a:solidFill>
              </a:rPr>
              <a:t>специальные марки нанесенные на </a:t>
            </a:r>
            <a:r>
              <a:rPr lang="ru-RU" sz="1600" b="1" dirty="0" smtClean="0">
                <a:solidFill>
                  <a:srgbClr val="FF0000"/>
                </a:solidFill>
              </a:rPr>
              <a:t>изъятую алкогольную </a:t>
            </a:r>
            <a:r>
              <a:rPr lang="ru-RU" sz="1600" b="1" dirty="0">
                <a:solidFill>
                  <a:srgbClr val="FF0000"/>
                </a:solidFill>
              </a:rPr>
              <a:t>продукцию признаны изготовленными не Федеральным государственным унитарным предприятием «</a:t>
            </a:r>
            <a:r>
              <a:rPr lang="ru-RU" sz="1600" b="1" dirty="0" err="1">
                <a:solidFill>
                  <a:srgbClr val="FF0000"/>
                </a:solidFill>
              </a:rPr>
              <a:t>Гознак</a:t>
            </a:r>
            <a:r>
              <a:rPr lang="ru-RU" sz="1600" b="1" dirty="0" smtClean="0">
                <a:solidFill>
                  <a:srgbClr val="FF0000"/>
                </a:solidFill>
              </a:rPr>
              <a:t>»» </a:t>
            </a:r>
            <a:endParaRPr lang="ru-RU" sz="16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Z:\10. Отдел КМ… в сфере оборота\ОБЩАЯ (все проверки 2016)\РОЗНИЦА\ИП Амиров Ф.М.о (Коваленко) 31.10.16\медиа\IMG_15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786050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1915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392948" y="3898716"/>
            <a:ext cx="5751052" cy="2959284"/>
          </a:xfrm>
        </p:spPr>
        <p:txBody>
          <a:bodyPr>
            <a:normAutofit lnSpcReduction="10000"/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/>
              </a:rPr>
              <a:t>По результатам контрольных мероприятий в отношении   ИП </a:t>
            </a:r>
            <a:r>
              <a:rPr lang="ru-RU" sz="1500" dirty="0" err="1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/>
              </a:rPr>
              <a:t>Амирова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/>
              </a:rPr>
              <a:t> Ф.М. о. 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/>
              </a:rPr>
              <a:t>составлен 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/>
              </a:rPr>
              <a:t>протокол об 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/>
              </a:rPr>
              <a:t>административном правонарушении 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/>
              </a:rPr>
              <a:t>по части  4 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/>
              </a:rPr>
              <a:t>    статьи  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/>
              </a:rPr>
              <a:t>15.12 КоАП РФ и 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/>
              </a:rPr>
              <a:t>передан 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/>
              </a:rPr>
              <a:t>для рассмотрения в 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/>
              </a:rPr>
              <a:t>судебный орган</a:t>
            </a:r>
            <a:r>
              <a:rPr lang="ru-RU" sz="1500" baseline="0" dirty="0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/>
              </a:rPr>
              <a:t>. </a:t>
            </a:r>
            <a:endParaRPr lang="ru-RU" sz="1500" dirty="0" smtClean="0">
              <a:ln>
                <a:solidFill>
                  <a:schemeClr val="tx1"/>
                </a:solidFill>
              </a:ln>
              <a:solidFill>
                <a:prstClr val="black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Century Gothic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1500" dirty="0" smtClean="0">
              <a:ln>
                <a:solidFill>
                  <a:schemeClr val="tx1"/>
                </a:solidFill>
              </a:ln>
              <a:solidFill>
                <a:prstClr val="black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Century Gothic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1500" dirty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Century Gothic"/>
              </a:rPr>
              <a:t>Дополнительно материалы  дела об административном правонарушении переданы в правоохранительные органы для возбуждения дела об административном правонарушении за 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Century Gothic"/>
              </a:rPr>
              <a:t>которое </a:t>
            </a:r>
            <a:r>
              <a:rPr lang="ru-RU" sz="1500" dirty="0">
                <a:ln>
                  <a:solidFill>
                    <a:schemeClr val="tx1"/>
                  </a:solidFill>
                </a:ln>
                <a:solidFill>
                  <a:prstClr val="black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Century Gothic"/>
              </a:rPr>
              <a:t>предусмотрена ответственность частью 2 статьи 14.1 КоАП РФ,                              а также по части 4 статьи 327.1 Уголовного кодекса Российской Федерации</a:t>
            </a: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1400" dirty="0" smtClean="0">
              <a:ln>
                <a:solidFill>
                  <a:schemeClr val="tx1"/>
                </a:solidFill>
              </a:ln>
              <a:solidFill>
                <a:prstClr val="black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Century Gothic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1800" dirty="0" smtClean="0">
              <a:ln>
                <a:solidFill>
                  <a:schemeClr val="tx1"/>
                </a:solidFill>
              </a:ln>
              <a:solidFill>
                <a:prstClr val="black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Century Gothic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29600" cy="12527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Z:\7. Отдел контроля за легальностью производства и  оборота\Ч.Ц. Дашиев\презентации\картинки\i (2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628800"/>
            <a:ext cx="3141428" cy="2714644"/>
          </a:xfrm>
          <a:prstGeom prst="rect">
            <a:avLst/>
          </a:prstGeom>
          <a:noFill/>
        </p:spPr>
      </p:pic>
      <p:pic>
        <p:nvPicPr>
          <p:cNvPr id="5" name="Picture 4" descr="Z:\7. Отдел контроля за легальностью производства и  оборота\Ч.Ц. Дашиев\презентации\картинки\i (10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676" y="4343444"/>
            <a:ext cx="3143272" cy="2214578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422341"/>
            <a:ext cx="255270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76256" y="2314540"/>
            <a:ext cx="1800200" cy="158417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563" y="188640"/>
            <a:ext cx="9144000" cy="129614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5837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1384</TotalTime>
  <Words>395</Words>
  <Application>Microsoft Office PowerPoint</Application>
  <PresentationFormat>Экран (4:3)</PresentationFormat>
  <Paragraphs>33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Волна</vt:lpstr>
      <vt:lpstr>Контрольные мероприятия МРУ Росалкогольрегулирования по Дальневосточному федеральному округу  по выявлению и пресечению  оборота нелегальной алкогольной продукции на территории Приморского края в октябре и ноябре 2016 года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Проведение мероприятий по наблюдению за соблюдением обязательных требований организациями, осуществляющими розничную продажу алкогольной продукции   на территории                               г. Владивостока в сентября 2015 года</dc:title>
  <dc:creator>Крамаренко</dc:creator>
  <cp:lastModifiedBy>LeeAB</cp:lastModifiedBy>
  <cp:revision>51</cp:revision>
  <cp:lastPrinted>2015-10-07T23:59:14Z</cp:lastPrinted>
  <dcterms:created xsi:type="dcterms:W3CDTF">2015-10-07T12:39:03Z</dcterms:created>
  <dcterms:modified xsi:type="dcterms:W3CDTF">2016-12-08T01:56:03Z</dcterms:modified>
</cp:coreProperties>
</file>