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6"/>
  </p:notesMasterIdLst>
  <p:handoutMasterIdLst>
    <p:handoutMasterId r:id="rId7"/>
  </p:handoutMasterIdLst>
  <p:sldIdLst>
    <p:sldId id="261" r:id="rId2"/>
    <p:sldId id="257" r:id="rId3"/>
    <p:sldId id="259" r:id="rId4"/>
    <p:sldId id="260" r:id="rId5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>
        <p:scale>
          <a:sx n="75" d="100"/>
          <a:sy n="75" d="100"/>
        </p:scale>
        <p:origin x="-1014" y="-7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-2964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F8E21-B63C-4518-992A-6D5503F86679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B6545-A4C6-4C5A-8E9B-6F379DD480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1336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80DFA-C9C9-499D-B4CC-DC819C85A90D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4681C-9C36-449B-971E-6F4781BEAB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751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7522B-2630-4017-A96D-9A2A0D681469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502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IvanovAA\Desktop\m_fareast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068" t="3438" r="40613" b="3125"/>
          <a:stretch/>
        </p:blipFill>
        <p:spPr bwMode="auto">
          <a:xfrm>
            <a:off x="3491880" y="-12677"/>
            <a:ext cx="4933753" cy="685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8506" y="-4914"/>
            <a:ext cx="9152505" cy="68629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505" y="11899"/>
            <a:ext cx="91440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5076056" y="1214438"/>
            <a:ext cx="3853633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FF0000"/>
                </a:solidFill>
                <a:latin typeface="Calibri" pitchFamily="34" charset="0"/>
              </a:rPr>
              <a:t>Контрольные </a:t>
            </a:r>
            <a:r>
              <a:rPr lang="ru-RU" sz="2400" i="1" dirty="0">
                <a:solidFill>
                  <a:srgbClr val="FF0000"/>
                </a:solidFill>
                <a:latin typeface="Calibri" pitchFamily="34" charset="0"/>
              </a:rPr>
              <a:t>мероприятия МРУ Росалкогольрегулирования по Дальневосточному федеральному округу  по выявлению и пресечению  оборота нелегальной алкогольной продукции в розничной </a:t>
            </a:r>
            <a:r>
              <a:rPr lang="ru-RU" sz="2400" i="1" dirty="0" smtClean="0">
                <a:solidFill>
                  <a:srgbClr val="FF0000"/>
                </a:solidFill>
                <a:latin typeface="Calibri" pitchFamily="34" charset="0"/>
              </a:rPr>
              <a:t>сети на территории Республики Саха (Якутия) </a:t>
            </a:r>
            <a:endParaRPr lang="ru-RU" sz="2400" dirty="0">
              <a:latin typeface="Calibri" pitchFamily="34" charset="0"/>
            </a:endParaRPr>
          </a:p>
        </p:txBody>
      </p:sp>
      <p:pic>
        <p:nvPicPr>
          <p:cNvPr id="2050" name="Picture 2" descr="C:\Documents and Settings\kolomietsaa\Рабочий стол\saha_img_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84" y="1379793"/>
            <a:ext cx="4527376" cy="408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2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ovalenkoAA\Desktop\RAR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572000" cy="11429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140" y="980728"/>
            <a:ext cx="9126860" cy="29211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rgbClr val="00B050"/>
                </a:solidFill>
                <a:latin typeface="+mj-lt"/>
              </a:rPr>
              <a:t>В рамках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 в  городе Алдан, республики Саха (Якутия)  10.11.2016 в магазине «Алдан», в котором осуществляет деятельность                   ИП </a:t>
            </a:r>
            <a:r>
              <a:rPr lang="ru-RU" sz="1500" b="1" dirty="0" err="1" smtClean="0">
                <a:solidFill>
                  <a:srgbClr val="00B050"/>
                </a:solidFill>
                <a:latin typeface="+mj-lt"/>
              </a:rPr>
              <a:t>Серобян</a:t>
            </a:r>
            <a:r>
              <a:rPr lang="ru-RU" sz="1500" b="1" dirty="0" smtClean="0">
                <a:solidFill>
                  <a:srgbClr val="00B050"/>
                </a:solidFill>
                <a:latin typeface="+mj-lt"/>
              </a:rPr>
              <a:t>  К. С. (ИНН 140211323866), расположенном по адресу: </a:t>
            </a:r>
            <a:r>
              <a:rPr lang="ru-RU" sz="1500" b="1" dirty="0">
                <a:solidFill>
                  <a:srgbClr val="00B050"/>
                </a:solidFill>
                <a:latin typeface="+mj-lt"/>
                <a:ea typeface="Times New Roman"/>
              </a:rPr>
              <a:t>Республика Саха (Якутия</a:t>
            </a:r>
            <a:r>
              <a:rPr lang="ru-RU" sz="1500" b="1" dirty="0" smtClean="0">
                <a:solidFill>
                  <a:srgbClr val="00B050"/>
                </a:solidFill>
                <a:latin typeface="+mj-lt"/>
                <a:ea typeface="Times New Roman"/>
              </a:rPr>
              <a:t>), г</a:t>
            </a:r>
            <a:r>
              <a:rPr lang="ru-RU" sz="1500" b="1" dirty="0">
                <a:solidFill>
                  <a:srgbClr val="00B050"/>
                </a:solidFill>
                <a:latin typeface="+mj-lt"/>
                <a:ea typeface="Times New Roman"/>
              </a:rPr>
              <a:t>. Алдан, </a:t>
            </a:r>
            <a:r>
              <a:rPr lang="ru-RU" sz="1500" b="1" dirty="0" smtClean="0">
                <a:solidFill>
                  <a:srgbClr val="00B050"/>
                </a:solidFill>
                <a:latin typeface="+mj-lt"/>
                <a:ea typeface="Times New Roman"/>
              </a:rPr>
              <a:t> ул</a:t>
            </a:r>
            <a:r>
              <a:rPr lang="ru-RU" sz="1500" b="1" dirty="0">
                <a:solidFill>
                  <a:srgbClr val="00B050"/>
                </a:solidFill>
                <a:latin typeface="+mj-lt"/>
                <a:ea typeface="Times New Roman"/>
              </a:rPr>
              <a:t>. Октябрьская, д. </a:t>
            </a:r>
            <a:r>
              <a:rPr lang="ru-RU" sz="1500" b="1" dirty="0" smtClean="0">
                <a:solidFill>
                  <a:srgbClr val="00B050"/>
                </a:solidFill>
                <a:latin typeface="+mj-lt"/>
                <a:ea typeface="Times New Roman"/>
              </a:rPr>
              <a:t>32 </a:t>
            </a:r>
            <a:r>
              <a:rPr lang="ru-RU" sz="1500" b="1" dirty="0">
                <a:solidFill>
                  <a:srgbClr val="00B050"/>
                </a:solidFill>
                <a:latin typeface="+mj-lt"/>
              </a:rPr>
              <a:t>при визуальном осмотре витрины с  алкогольной продукцией  выявлена продукция, в том числе маркированная федеральными  специальными марками с признаками подделки, а </a:t>
            </a:r>
            <a:r>
              <a:rPr lang="ru-RU" sz="1500" b="1" dirty="0" smtClean="0">
                <a:solidFill>
                  <a:srgbClr val="00B050"/>
                </a:solidFill>
                <a:latin typeface="+mj-lt"/>
              </a:rPr>
              <a:t>именно</a:t>
            </a:r>
            <a:r>
              <a:rPr lang="ru-RU" sz="1500" b="1" dirty="0" smtClean="0">
                <a:solidFill>
                  <a:srgbClr val="00B050"/>
                </a:solidFill>
                <a:latin typeface="+mj-lt"/>
                <a:ea typeface="Times New Roman"/>
              </a:rPr>
              <a:t>: </a:t>
            </a:r>
            <a:r>
              <a:rPr lang="ru-RU" sz="1500" b="1" dirty="0" smtClean="0">
                <a:solidFill>
                  <a:srgbClr val="00B050"/>
                </a:solidFill>
                <a:latin typeface="+mj-lt"/>
                <a:ea typeface="Times New Roman"/>
              </a:rPr>
              <a:t>в нарушение </a:t>
            </a:r>
            <a:r>
              <a:rPr lang="ru-RU" sz="1500" b="1" dirty="0" err="1" smtClean="0">
                <a:solidFill>
                  <a:srgbClr val="00B050"/>
                </a:solidFill>
                <a:latin typeface="+mj-lt"/>
                <a:ea typeface="Times New Roman"/>
              </a:rPr>
              <a:t>пп</a:t>
            </a:r>
            <a:r>
              <a:rPr lang="ru-RU" sz="1500" b="1" dirty="0" smtClean="0">
                <a:solidFill>
                  <a:srgbClr val="00B050"/>
                </a:solidFill>
                <a:latin typeface="+mj-lt"/>
                <a:ea typeface="Times New Roman"/>
              </a:rPr>
              <a:t>. </a:t>
            </a:r>
            <a:r>
              <a:rPr lang="ru-RU" sz="1500" b="1" dirty="0" smtClean="0">
                <a:solidFill>
                  <a:srgbClr val="00B050"/>
                </a:solidFill>
                <a:latin typeface="+mj-lt"/>
                <a:ea typeface="Times New Roman"/>
              </a:rPr>
              <a:t>3.1;  4.1. </a:t>
            </a:r>
            <a:r>
              <a:rPr lang="ru-RU" sz="1500" b="1" dirty="0" smtClean="0">
                <a:solidFill>
                  <a:srgbClr val="00B050"/>
                </a:solidFill>
                <a:latin typeface="+mj-lt"/>
                <a:ea typeface="Times New Roman"/>
              </a:rPr>
              <a:t>Перечня реквизитов и элементов защиты ФСМ, утвержденного Приказом Федеральной службы по регулированию алкогольного рынка от 12.07.2012 </a:t>
            </a:r>
            <a:r>
              <a:rPr lang="ru-RU" sz="1500" b="1" dirty="0" smtClean="0">
                <a:solidFill>
                  <a:srgbClr val="00B050"/>
                </a:solidFill>
                <a:latin typeface="+mj-lt"/>
                <a:ea typeface="Times New Roman"/>
              </a:rPr>
              <a:t>               № </a:t>
            </a:r>
            <a:r>
              <a:rPr lang="ru-RU" sz="1500" b="1" dirty="0" smtClean="0">
                <a:solidFill>
                  <a:srgbClr val="00B050"/>
                </a:solidFill>
                <a:latin typeface="+mj-lt"/>
                <a:ea typeface="Times New Roman"/>
              </a:rPr>
              <a:t>191 – </a:t>
            </a:r>
            <a:r>
              <a:rPr lang="ru-RU" sz="1500" b="1" dirty="0" smtClean="0">
                <a:solidFill>
                  <a:srgbClr val="00B050"/>
                </a:solidFill>
                <a:latin typeface="+mj-lt"/>
                <a:ea typeface="Times New Roman"/>
              </a:rPr>
              <a:t>на оборотной стороне марки отсутствуют  </a:t>
            </a:r>
            <a:r>
              <a:rPr lang="ru-RU" sz="1500" b="1" dirty="0" err="1" smtClean="0">
                <a:solidFill>
                  <a:srgbClr val="00B050"/>
                </a:solidFill>
                <a:latin typeface="+mj-lt"/>
                <a:ea typeface="Times New Roman"/>
              </a:rPr>
              <a:t>гильоширные</a:t>
            </a:r>
            <a:r>
              <a:rPr lang="ru-RU" sz="1500" b="1" dirty="0" smtClean="0">
                <a:solidFill>
                  <a:srgbClr val="00B050"/>
                </a:solidFill>
                <a:latin typeface="+mj-lt"/>
                <a:ea typeface="Times New Roman"/>
              </a:rPr>
              <a:t> розетки с аббревиатурой РФ, в </a:t>
            </a:r>
            <a:r>
              <a:rPr lang="ru-RU" sz="1500" b="1" dirty="0" smtClean="0">
                <a:solidFill>
                  <a:srgbClr val="00B050"/>
                </a:solidFill>
                <a:latin typeface="+mj-lt"/>
                <a:ea typeface="Times New Roman"/>
              </a:rPr>
              <a:t>бумаге федеральных специальных марок имитирована защитная нить шириной 4 мм с нерегулярным </a:t>
            </a:r>
            <a:r>
              <a:rPr lang="ru-RU" sz="1500" b="1" dirty="0" smtClean="0">
                <a:solidFill>
                  <a:srgbClr val="00B050"/>
                </a:solidFill>
                <a:latin typeface="+mj-lt"/>
                <a:ea typeface="Times New Roman"/>
              </a:rPr>
              <a:t>окном</a:t>
            </a:r>
            <a:r>
              <a:rPr lang="ru-RU" sz="1500" b="1" dirty="0">
                <a:solidFill>
                  <a:srgbClr val="00B050"/>
                </a:solidFill>
                <a:latin typeface="+mj-lt"/>
                <a:ea typeface="Times New Roman"/>
              </a:rPr>
              <a:t>.</a:t>
            </a:r>
            <a:endParaRPr lang="ru-RU" sz="1600" b="1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1026" name="Picture 2" descr="Z:\10. Отдел КМ… в сфере оборота\ОБЩАЯ (все проверки 2016)\РОЗНИЦА\12-13 ИП Серебян К.С\медиа\IMG_16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0" y="3989168"/>
            <a:ext cx="9126860" cy="2852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3974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7821" y="3324"/>
            <a:ext cx="9152658" cy="3065636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2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Выявленная и арестованная алкогольная продукция имеющая признаки подделки </a:t>
            </a:r>
            <a:r>
              <a:rPr lang="ru-RU" sz="26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ФСМ : </a:t>
            </a:r>
            <a:endParaRPr lang="ru-RU" sz="26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just">
              <a:lnSpc>
                <a:spcPct val="115000"/>
              </a:lnSpc>
              <a:buFont typeface="Symbol"/>
              <a:buChar char="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водка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"Финская серебро" 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(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Finskaya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silver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), 0,5л, 40%, дата розлива отсутствует, ФСМ водка до 0,5л / производитель  согласно ФСМ 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ООО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"Рада"- 8 бутылок;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Symbol"/>
              <a:buChar char=""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водка "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Талка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", 0,5л, 40% (согласно этикетки), дата розлива отсутствует, согласно ФСМ водка Мерная, ФСМ водка до 0,5л/ производитель согласно ФСМ ООО "Алкогольная сибирская группа" – 7 бутылок; 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Symbol"/>
              <a:buChar char=""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водка "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Талка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", 0,5л, 40%,  ФСМ водка до 0,5л, дата розлива отсутствует/ производитель согласно ФСМ ЗАО "Сибирский ЛВЗ" -  1 бутылка;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Symbol"/>
              <a:buChar char=""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водка "Мерная на молоке", 0,5л, 40%,  ФСМ водка до 0,5л , дата розлива отсутствует/ производитель согласно 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ФСМ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ООО "Алкогольная сибирская группа" – 6 бутылок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;                                         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коньяк "Кизляр КС", 40%, 0,5л, ФСМ. Крепкие спиртные напитки до 0,5л. ,дата розлива отсутствует/ производитель согласно ФСМ  ГУП "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Кизлярский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коньячный завод"- 3 бутылки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en-US" sz="2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us Extra Bold" pitchFamily="34" charset="0"/>
              </a:rPr>
              <a:t> </a:t>
            </a:r>
            <a:r>
              <a:rPr lang="ru-RU" sz="2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Вышеуказанная алкогольная продукция не зафиксирована</a:t>
            </a:r>
            <a:r>
              <a:rPr lang="en-US" sz="2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us Extra Bold" pitchFamily="34" charset="0"/>
              </a:rPr>
              <a:t> </a:t>
            </a:r>
            <a:r>
              <a:rPr lang="ru-RU" sz="2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2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ЕГАИС </a:t>
            </a:r>
            <a:endParaRPr lang="en-US" sz="2200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bertus Extra Bold" pitchFamily="34" charset="0"/>
            </a:endParaRPr>
          </a:p>
          <a:p>
            <a:pPr algn="ctr"/>
            <a:r>
              <a:rPr lang="ru-RU" sz="2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Составлен протокол </a:t>
            </a:r>
            <a:r>
              <a:rPr lang="ru-RU" sz="22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административном </a:t>
            </a:r>
            <a:r>
              <a:rPr lang="ru-RU" sz="2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правонарушении по части 4 статьи 15.12 КоАП РФ </a:t>
            </a:r>
            <a:r>
              <a:rPr lang="ru-RU" sz="22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оборот (розничную продажу, хранение) алкогольной продукции без маркировки и нанесения информации, предусмотренной законодательством Российской Федерации</a:t>
            </a:r>
            <a:r>
              <a:rPr lang="ru-RU" sz="2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 отношении индивидуального предпринимателя </a:t>
            </a:r>
            <a:r>
              <a:rPr lang="ru-RU" sz="2400" b="1" dirty="0" err="1" smtClean="0">
                <a:solidFill>
                  <a:srgbClr val="00B0F0"/>
                </a:solidFill>
                <a:ea typeface="Times New Roman"/>
              </a:rPr>
              <a:t>Серобяна</a:t>
            </a:r>
            <a:r>
              <a:rPr lang="ru-RU" sz="2400" b="1" dirty="0" smtClean="0">
                <a:solidFill>
                  <a:srgbClr val="00B0F0"/>
                </a:solidFill>
                <a:ea typeface="Times New Roman"/>
              </a:rPr>
              <a:t> Карена </a:t>
            </a:r>
            <a:r>
              <a:rPr lang="ru-RU" sz="2400" b="1" dirty="0" err="1" smtClean="0">
                <a:solidFill>
                  <a:srgbClr val="00B0F0"/>
                </a:solidFill>
                <a:ea typeface="Times New Roman"/>
              </a:rPr>
              <a:t>Сережаевича</a:t>
            </a:r>
            <a:r>
              <a:rPr lang="ru-RU" sz="2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материалы административного дела направлены в суд.</a:t>
            </a:r>
          </a:p>
          <a:p>
            <a:endParaRPr lang="ru-RU" sz="2200" dirty="0">
              <a:solidFill>
                <a:srgbClr val="FF0000"/>
              </a:solidFill>
            </a:endParaRPr>
          </a:p>
        </p:txBody>
      </p:sp>
      <p:pic>
        <p:nvPicPr>
          <p:cNvPr id="3076" name="Picture 4" descr="Z:\10. Отдел КМ… в сфере оборота\ОБЩАЯ (все проверки 2016)\РОЗНИЦА\12-13 ИП Серебян К.С\медиа\IMG_16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11442"/>
            <a:ext cx="9036496" cy="394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 стрелкой 11"/>
          <p:cNvCxnSpPr/>
          <p:nvPr/>
        </p:nvCxnSpPr>
        <p:spPr>
          <a:xfrm>
            <a:off x="1403648" y="5949280"/>
            <a:ext cx="864096" cy="10801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3275856" y="4581128"/>
            <a:ext cx="72008" cy="86409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868144" y="4005064"/>
            <a:ext cx="1152128" cy="21602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788024" y="5157192"/>
            <a:ext cx="576064" cy="28803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8" name="Picture 6" descr="Z:\10. Отдел КМ… в сфере оборота\ОБЩАЯ (все проверки 2016)\РОЗНИЦА\12-13 ИП Серебян К.С\медиа\IMG_1624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836" y="4881644"/>
            <a:ext cx="2884660" cy="197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Прямая со стрелкой 20"/>
          <p:cNvCxnSpPr/>
          <p:nvPr/>
        </p:nvCxnSpPr>
        <p:spPr>
          <a:xfrm flipH="1">
            <a:off x="7812360" y="5157192"/>
            <a:ext cx="936104" cy="57606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9159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29600" cy="12527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86116" y="4572008"/>
            <a:ext cx="5857884" cy="2285992"/>
          </a:xfrm>
          <a:ln>
            <a:solidFill>
              <a:srgbClr val="FF0000"/>
            </a:solidFill>
          </a:ln>
        </p:spPr>
        <p:txBody>
          <a:bodyPr>
            <a:normAutofit fontScale="55000" lnSpcReduction="20000"/>
          </a:bodyPr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endParaRPr lang="ru-RU" sz="1800" dirty="0" smtClean="0">
              <a:ln>
                <a:solidFill>
                  <a:schemeClr val="tx1"/>
                </a:solidFill>
              </a:ln>
              <a:solidFill>
                <a:schemeClr val="accent2"/>
              </a:solidFill>
              <a:effectLst>
                <a:glow rad="228600">
                  <a:schemeClr val="tx2">
                    <a:lumMod val="60000"/>
                    <a:lumOff val="40000"/>
                    <a:alpha val="40000"/>
                  </a:schemeClr>
                </a:glow>
              </a:effectLst>
              <a:latin typeface="Century Gothic"/>
            </a:endParaRP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endParaRPr lang="ru-RU" sz="1800" dirty="0" smtClean="0">
              <a:ln>
                <a:solidFill>
                  <a:schemeClr val="tx1"/>
                </a:solidFill>
              </a:ln>
              <a:solidFill>
                <a:schemeClr val="accent2"/>
              </a:solidFill>
              <a:effectLst>
                <a:glow rad="228600">
                  <a:schemeClr val="tx2">
                    <a:lumMod val="60000"/>
                    <a:lumOff val="40000"/>
                    <a:alpha val="40000"/>
                  </a:schemeClr>
                </a:glow>
              </a:effectLst>
              <a:latin typeface="Century Gothic"/>
            </a:endParaRP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endParaRPr lang="ru-RU" sz="1800" dirty="0" smtClean="0">
              <a:ln>
                <a:solidFill>
                  <a:schemeClr val="tx1"/>
                </a:solidFill>
              </a:ln>
              <a:solidFill>
                <a:schemeClr val="accent2"/>
              </a:solidFill>
              <a:effectLst>
                <a:glow rad="228600">
                  <a:schemeClr val="tx2">
                    <a:lumMod val="60000"/>
                    <a:lumOff val="40000"/>
                    <a:alpha val="40000"/>
                  </a:schemeClr>
                </a:glow>
              </a:effectLst>
              <a:latin typeface="Century Gothic"/>
            </a:endParaRP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2900" dirty="0" smtClean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effectLst>
                  <a:glow rad="228600">
                    <a:schemeClr val="tx2">
                      <a:lumMod val="60000"/>
                      <a:lumOff val="40000"/>
                      <a:alpha val="40000"/>
                    </a:schemeClr>
                  </a:glow>
                </a:effectLst>
                <a:latin typeface="Century Gothic"/>
              </a:rPr>
              <a:t>Материалы  дела об административном правонарушении переданы в правоохранительные органы для возбуждения дела об административном </a:t>
            </a:r>
            <a:r>
              <a:rPr lang="ru-RU" sz="2900" dirty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effectLst>
                  <a:glow rad="228600">
                    <a:schemeClr val="tx2">
                      <a:lumMod val="60000"/>
                      <a:lumOff val="40000"/>
                      <a:alpha val="40000"/>
                    </a:schemeClr>
                  </a:glow>
                </a:effectLst>
                <a:latin typeface="Century Gothic"/>
              </a:rPr>
              <a:t>правонарушении, а именно  </a:t>
            </a:r>
            <a:r>
              <a:rPr lang="ru-RU" sz="2900" dirty="0" smtClean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effectLst>
                  <a:glow rad="228600">
                    <a:schemeClr val="tx2">
                      <a:lumMod val="60000"/>
                      <a:lumOff val="40000"/>
                      <a:alpha val="40000"/>
                    </a:schemeClr>
                  </a:glow>
                </a:effectLst>
                <a:latin typeface="Century Gothic"/>
              </a:rPr>
              <a:t>осуществление </a:t>
            </a:r>
            <a:r>
              <a:rPr lang="ru-RU" sz="2900" dirty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effectLst>
                  <a:glow rad="228600">
                    <a:schemeClr val="tx2">
                      <a:lumMod val="60000"/>
                      <a:lumOff val="40000"/>
                      <a:alpha val="40000"/>
                    </a:schemeClr>
                  </a:glow>
                </a:effectLst>
                <a:latin typeface="Century Gothic"/>
              </a:rPr>
              <a:t>предпринимательской деятельности без специального разрешения (лицензии</a:t>
            </a:r>
            <a:r>
              <a:rPr lang="ru-RU" sz="2900" dirty="0" smtClean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effectLst>
                  <a:glow rad="228600">
                    <a:schemeClr val="tx2">
                      <a:lumMod val="60000"/>
                      <a:lumOff val="40000"/>
                      <a:alpha val="40000"/>
                    </a:schemeClr>
                  </a:glow>
                </a:effectLst>
                <a:latin typeface="Century Gothic"/>
              </a:rPr>
              <a:t>),</a:t>
            </a:r>
            <a:endParaRPr lang="ru-RU" sz="2900" dirty="0">
              <a:ln>
                <a:solidFill>
                  <a:schemeClr val="tx1"/>
                </a:solidFill>
              </a:ln>
              <a:solidFill>
                <a:schemeClr val="accent2"/>
              </a:solidFill>
              <a:effectLst>
                <a:glow rad="228600">
                  <a:schemeClr val="tx2">
                    <a:lumMod val="60000"/>
                    <a:lumOff val="40000"/>
                    <a:alpha val="40000"/>
                  </a:schemeClr>
                </a:glow>
              </a:effectLst>
              <a:latin typeface="Century Gothic"/>
            </a:endParaRP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2900" dirty="0" smtClean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effectLst>
                  <a:glow rad="228600">
                    <a:schemeClr val="tx2">
                      <a:lumMod val="60000"/>
                      <a:lumOff val="40000"/>
                      <a:alpha val="40000"/>
                    </a:schemeClr>
                  </a:glow>
                </a:effectLst>
                <a:latin typeface="Century Gothic"/>
              </a:rPr>
              <a:t> за которое предусмотрена ответственность  по части 2 статьи 14.1 КоАП РФ.</a:t>
            </a:r>
          </a:p>
          <a:p>
            <a:endParaRPr lang="ru-RU" dirty="0"/>
          </a:p>
        </p:txBody>
      </p:sp>
      <p:pic>
        <p:nvPicPr>
          <p:cNvPr id="5" name="Picture 2" descr="C:\Users\KovalenkoAA\Desktop\12. законодательсво_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77" t="1948" r="17222"/>
          <a:stretch>
            <a:fillRect/>
          </a:stretch>
        </p:blipFill>
        <p:spPr bwMode="auto">
          <a:xfrm>
            <a:off x="0" y="857232"/>
            <a:ext cx="3286116" cy="3214710"/>
          </a:xfrm>
          <a:prstGeom prst="rect">
            <a:avLst/>
          </a:prstGeom>
          <a:noFill/>
        </p:spPr>
      </p:pic>
      <p:pic>
        <p:nvPicPr>
          <p:cNvPr id="4099" name="Picture 3" descr="C:\Users\KovalenkoAA\Desktop\130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71942"/>
            <a:ext cx="3286116" cy="2786057"/>
          </a:xfrm>
          <a:prstGeom prst="rect">
            <a:avLst/>
          </a:prstGeom>
          <a:noFill/>
        </p:spPr>
      </p:pic>
      <p:pic>
        <p:nvPicPr>
          <p:cNvPr id="4100" name="Picture 4" descr="C:\Users\KovalenkoAA\Desktop\30885fc8f8e309940d62d79dc3f236ab-fbpos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64" t="7209" r="3356"/>
          <a:stretch>
            <a:fillRect/>
          </a:stretch>
        </p:blipFill>
        <p:spPr bwMode="auto">
          <a:xfrm>
            <a:off x="3286084" y="857232"/>
            <a:ext cx="5857916" cy="4011928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4563" y="0"/>
            <a:ext cx="9168563" cy="107157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837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1166</TotalTime>
  <Words>443</Words>
  <Application>Microsoft Office PowerPoint</Application>
  <PresentationFormat>Экран (4:3)</PresentationFormat>
  <Paragraphs>16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Проведение мероприятий по наблюдению за соблюдением обязательных требований организациями, осуществляющими розничную продажу алкогольной продукции   на территории                               г. Владивостока в сентября 2015 года</dc:title>
  <dc:creator>Крамаренко</dc:creator>
  <cp:lastModifiedBy> </cp:lastModifiedBy>
  <cp:revision>134</cp:revision>
  <cp:lastPrinted>2015-10-23T06:16:58Z</cp:lastPrinted>
  <dcterms:created xsi:type="dcterms:W3CDTF">2015-10-07T12:39:03Z</dcterms:created>
  <dcterms:modified xsi:type="dcterms:W3CDTF">2016-11-22T01:12:35Z</dcterms:modified>
</cp:coreProperties>
</file>