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"/>
  </p:notesMasterIdLst>
  <p:handoutMasterIdLst>
    <p:handoutMasterId r:id="rId7"/>
  </p:handoutMasterIdLst>
  <p:sldIdLst>
    <p:sldId id="261" r:id="rId2"/>
    <p:sldId id="257" r:id="rId3"/>
    <p:sldId id="259" r:id="rId4"/>
    <p:sldId id="260" r:id="rId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>
        <p:scale>
          <a:sx n="75" d="100"/>
          <a:sy n="75" d="100"/>
        </p:scale>
        <p:origin x="-142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2964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F8E21-B63C-4518-992A-6D5503F86679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B6545-A4C6-4C5A-8E9B-6F379DD48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1133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80DFA-C9C9-499D-B4CC-DC819C85A90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4681C-9C36-449B-971E-6F4781BEAB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7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7522B-2630-4017-A96D-9A2A0D68146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650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8505" y="-4913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8505" y="11899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5857875" y="1214438"/>
            <a:ext cx="307181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70C0"/>
                </a:solidFill>
                <a:latin typeface="Calibri" pitchFamily="34" charset="0"/>
              </a:rPr>
              <a:t>Контрольные </a:t>
            </a:r>
            <a:r>
              <a:rPr lang="ru-RU" sz="2400" i="1" dirty="0">
                <a:solidFill>
                  <a:srgbClr val="0070C0"/>
                </a:solidFill>
                <a:latin typeface="Calibri" pitchFamily="34" charset="0"/>
              </a:rPr>
              <a:t>мероприятия МРУ Росалкогольрегулирования по Дальневосточному федеральному округу  по выявлению и пресечению  оборота нелегальной алкогольной продукции в розничной сети </a:t>
            </a:r>
            <a:r>
              <a:rPr lang="ru-RU" sz="2400" i="1" dirty="0" smtClean="0">
                <a:solidFill>
                  <a:srgbClr val="0070C0"/>
                </a:solidFill>
                <a:latin typeface="Calibri" pitchFamily="34" charset="0"/>
              </a:rPr>
              <a:t>              на территории Приморского края             г. Владивостока</a:t>
            </a:r>
            <a:endParaRPr lang="ru-RU" sz="2400" dirty="0"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8" name="Picture 2" descr="C:\Users\KovalenkoAA\Desktop\vladivostok_online_sto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42984"/>
            <a:ext cx="5929322" cy="5715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5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40" y="0"/>
            <a:ext cx="9126860" cy="3571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В рамках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 в 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 smtClean="0">
                <a:solidFill>
                  <a:srgbClr val="00B050"/>
                </a:solidFill>
              </a:rPr>
              <a:t>городе Владивостоке, </a:t>
            </a:r>
            <a:r>
              <a:rPr lang="ru-RU" sz="1600" b="1" dirty="0">
                <a:solidFill>
                  <a:srgbClr val="00B050"/>
                </a:solidFill>
              </a:rPr>
              <a:t>02.11.2016</a:t>
            </a:r>
            <a:r>
              <a:rPr lang="ru-RU" sz="1600" dirty="0" smtClean="0">
                <a:solidFill>
                  <a:srgbClr val="00B050"/>
                </a:solidFill>
                <a:latin typeface="Times New Roman"/>
                <a:ea typeface="Times New Roman"/>
              </a:rPr>
              <a:t> </a:t>
            </a:r>
            <a:r>
              <a:rPr lang="ru-RU" sz="1600" b="1" dirty="0" smtClean="0">
                <a:solidFill>
                  <a:srgbClr val="00B050"/>
                </a:solidFill>
              </a:rPr>
              <a:t> в магазине, деятельность в котором осуществляет Мамедов </a:t>
            </a:r>
            <a:r>
              <a:rPr lang="ru-RU" sz="1600" b="1" dirty="0" err="1" smtClean="0">
                <a:solidFill>
                  <a:srgbClr val="00B050"/>
                </a:solidFill>
              </a:rPr>
              <a:t>Н.Э.о</a:t>
            </a:r>
            <a:r>
              <a:rPr lang="ru-RU" sz="1600" dirty="0" smtClean="0">
                <a:solidFill>
                  <a:srgbClr val="00B050"/>
                </a:solidFill>
                <a:latin typeface="Times New Roman"/>
                <a:ea typeface="Times New Roman"/>
              </a:rPr>
              <a:t>. </a:t>
            </a:r>
            <a:r>
              <a:rPr lang="ru-RU" sz="1600" b="1" dirty="0" smtClean="0">
                <a:solidFill>
                  <a:srgbClr val="00B050"/>
                </a:solidFill>
              </a:rPr>
              <a:t>, расположенном по адресу:  Приморский край , г. Владивосток, ул. Борисенко, 50, </a:t>
            </a:r>
            <a:r>
              <a:rPr lang="ru-RU" sz="1600" b="1" dirty="0">
                <a:solidFill>
                  <a:srgbClr val="00B050"/>
                </a:solidFill>
              </a:rPr>
              <a:t>при визуальном осмотре витрины с  алкогольной продукцией  выявлена продукция, в том числе маркированная федеральными  специальными марками с признаками подделки, </a:t>
            </a:r>
            <a:r>
              <a:rPr lang="ru-RU" sz="1600" b="1" dirty="0" smtClean="0">
                <a:solidFill>
                  <a:srgbClr val="00B050"/>
                </a:solidFill>
              </a:rPr>
              <a:t>а именно в </a:t>
            </a:r>
            <a:r>
              <a:rPr lang="ru-RU" sz="1600" b="1" dirty="0">
                <a:solidFill>
                  <a:srgbClr val="00B050"/>
                </a:solidFill>
              </a:rPr>
              <a:t>нарушение </a:t>
            </a:r>
            <a:r>
              <a:rPr lang="ru-RU" sz="1600" b="1" dirty="0" err="1">
                <a:solidFill>
                  <a:srgbClr val="00B050"/>
                </a:solidFill>
              </a:rPr>
              <a:t>пп</a:t>
            </a:r>
            <a:r>
              <a:rPr lang="ru-RU" sz="1600" b="1" dirty="0">
                <a:solidFill>
                  <a:srgbClr val="00B050"/>
                </a:solidFill>
              </a:rPr>
              <a:t>. </a:t>
            </a:r>
            <a:r>
              <a:rPr lang="ru-RU" sz="1600" b="1" dirty="0" smtClean="0">
                <a:solidFill>
                  <a:srgbClr val="00B050"/>
                </a:solidFill>
              </a:rPr>
              <a:t>3.1, </a:t>
            </a:r>
            <a:r>
              <a:rPr lang="ru-RU" sz="1600" b="1" dirty="0">
                <a:solidFill>
                  <a:srgbClr val="00B050"/>
                </a:solidFill>
              </a:rPr>
              <a:t>4.1. Перечня реквизитов и элементов защиты ФСМ, утвержденного Приказом Федеральной службы по регулированию алкогольного рынка от 12.07.2012 № </a:t>
            </a:r>
            <a:r>
              <a:rPr lang="ru-RU" sz="1600" b="1" dirty="0" smtClean="0">
                <a:solidFill>
                  <a:srgbClr val="00B050"/>
                </a:solidFill>
              </a:rPr>
              <a:t>191 «Об утверждении образцов, перечня реквизитов и элементов защиты федеральных специальных марок» </a:t>
            </a:r>
            <a:r>
              <a:rPr lang="ru-RU" sz="1600" b="1" dirty="0">
                <a:solidFill>
                  <a:srgbClr val="00B050"/>
                </a:solidFill>
              </a:rPr>
              <a:t>на ФСМ имитирована </a:t>
            </a:r>
            <a:r>
              <a:rPr lang="ru-RU" sz="1600" b="1" dirty="0" err="1">
                <a:solidFill>
                  <a:srgbClr val="00B050"/>
                </a:solidFill>
              </a:rPr>
              <a:t>припрессованная</a:t>
            </a:r>
            <a:r>
              <a:rPr lang="ru-RU" sz="1600" b="1" dirty="0">
                <a:solidFill>
                  <a:srgbClr val="00B050"/>
                </a:solidFill>
              </a:rPr>
              <a:t> голографическая фольга с </a:t>
            </a:r>
            <a:r>
              <a:rPr lang="ru-RU" sz="1600" b="1" dirty="0" err="1" smtClean="0">
                <a:solidFill>
                  <a:srgbClr val="00B050"/>
                </a:solidFill>
              </a:rPr>
              <a:t>деметализацией</a:t>
            </a:r>
            <a:r>
              <a:rPr lang="ru-RU" sz="1600" b="1" dirty="0" smtClean="0">
                <a:solidFill>
                  <a:srgbClr val="00B050"/>
                </a:solidFill>
              </a:rPr>
              <a:t>. </a:t>
            </a:r>
            <a:endParaRPr lang="ru-RU" sz="1600" b="1" dirty="0">
              <a:solidFill>
                <a:srgbClr val="00B050"/>
              </a:solidFill>
            </a:endParaRPr>
          </a:p>
        </p:txBody>
      </p:sp>
      <p:pic>
        <p:nvPicPr>
          <p:cNvPr id="1027" name="Picture 3" descr="C:\Users\KovalenkoAA\Desktop\sud-expert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3284984"/>
            <a:ext cx="5357818" cy="3357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639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7821" y="3324"/>
            <a:ext cx="9152658" cy="306563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Выявленная у Мамедова Н.Э. о:алкогольная продукция с поддельными ФСМ: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6570980" algn="l"/>
              </a:tabLst>
            </a:pPr>
            <a:r>
              <a:rPr lang="ru-RU" sz="1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1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 водка «Финская», емкостью 0,5 л, крепостью 40%, производства согласно ФСМ ООО «Рада», даты розлива отсутствует, в количестве  1 бутылка;</a:t>
            </a:r>
            <a:endParaRPr lang="ru-RU" sz="1600" b="1" dirty="0">
              <a:solidFill>
                <a:srgbClr val="7030A0"/>
              </a:solidFill>
              <a:latin typeface="Cambria"/>
              <a:ea typeface="Times New Roman"/>
              <a:cs typeface="Times New Roman"/>
            </a:endParaRPr>
          </a:p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 водка «Парламент», емкостью 0,5 л, крепостью 40%, производства согласно ФСМ </a:t>
            </a:r>
            <a:r>
              <a:rPr lang="ru-RU" sz="1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                              ООО </a:t>
            </a:r>
            <a:r>
              <a:rPr lang="ru-RU" sz="1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«Парламент </a:t>
            </a:r>
            <a:r>
              <a:rPr lang="ru-RU" sz="18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Продакшн</a:t>
            </a:r>
            <a:r>
              <a:rPr lang="ru-RU" sz="1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», даты розлива 28.04.2016, в количестве  1 бутылка;</a:t>
            </a:r>
            <a:endParaRPr lang="ru-RU" sz="1600" b="1" dirty="0">
              <a:solidFill>
                <a:srgbClr val="7030A0"/>
              </a:solidFill>
              <a:latin typeface="Cambria"/>
              <a:ea typeface="Times New Roman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- водка «Хлебный дар классическая», емкостью 0,5 л, крепостью 40%, производства согласно ФСМ Украина ООО «НВК», даты розлива отсутствует, в количестве  2 </a:t>
            </a:r>
            <a:r>
              <a:rPr lang="ru-RU" sz="1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бутылки.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Вышеуказанная 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алкогольная продукция не зафиксирована</a:t>
            </a:r>
            <a:r>
              <a:rPr lang="en-US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ЕГАИС и в рамках дела об административном правонарушении по ч. 4 ст. 15.12 КоАП РФ </a:t>
            </a:r>
            <a:r>
              <a:rPr lang="ru-RU" sz="1800" b="1" dirty="0" smtClean="0">
                <a:solidFill>
                  <a:srgbClr val="00B0F0"/>
                </a:solidFill>
                <a:ea typeface="Times New Roman"/>
                <a:cs typeface="Times New Roman"/>
              </a:rPr>
              <a:t>изъята </a:t>
            </a:r>
            <a:r>
              <a:rPr lang="ru-RU" sz="1800" b="1" dirty="0" smtClean="0">
                <a:solidFill>
                  <a:srgbClr val="00B0F0"/>
                </a:solidFill>
                <a:ea typeface="Times New Roman"/>
                <a:cs typeface="Times New Roman"/>
              </a:rPr>
              <a:t>из оборота. </a:t>
            </a:r>
            <a:endParaRPr lang="en-US" sz="17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 протокол </a:t>
            </a:r>
            <a:r>
              <a:rPr lang="ru-RU" sz="17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административном 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правонарушении по части 4 статьи 15.12 Кодекса Российской Федерации об административных правонарушениях </a:t>
            </a:r>
            <a:r>
              <a:rPr lang="ru-RU" sz="17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оборот (розничную продажу, хранение) алкогольной продукции без маркировки и нанесения информации, предусмотренной законодательством Российской Федерации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отношении индивидуального предпринимателя Мамедова Надир </a:t>
            </a:r>
            <a:r>
              <a:rPr lang="ru-RU" sz="17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Элим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700" b="1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оглы</a:t>
            </a:r>
            <a:r>
              <a:rPr lang="ru-RU" sz="1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материалы административного дела направлены в суд.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Z:\10. Отдел КМ… в сфере оборота\ОБЩАЯ (все проверки 2016)\РОЗНИЦА\Мамедов Н.Э.о (Коваленко)\медиа\витрина для през-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32472"/>
            <a:ext cx="6300192" cy="367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10. Отдел КМ… в сфере оборота\ОБЩАЯ (все проверки 2016)\РОЗНИЦА\Мамедов Н.Э.о (Коваленко)\медиа\IMG_15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0691" y="3032472"/>
            <a:ext cx="3674209" cy="3672027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9191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86116" y="4572008"/>
            <a:ext cx="5857884" cy="2285992"/>
          </a:xfrm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Материалы  дела об административном правонарушении переданы в правоохранительные органы для возбуждения дела об административном правонарушении  за   осуществление </a:t>
            </a:r>
            <a:r>
              <a:rPr lang="ru-RU" sz="29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предпринимательской деятельности без специального разрешения (лицензии</a:t>
            </a: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),</a:t>
            </a:r>
            <a:endParaRPr lang="ru-RU" sz="29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 за которое предусмотрена ответственность  частью 2 статьи 14.1 КоАП РФ.</a:t>
            </a:r>
          </a:p>
          <a:p>
            <a:endParaRPr lang="ru-RU" dirty="0"/>
          </a:p>
        </p:txBody>
      </p:sp>
      <p:pic>
        <p:nvPicPr>
          <p:cNvPr id="4099" name="Picture 3" descr="C:\Users\KovalenkoAA\Desktop\13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563" y="899542"/>
            <a:ext cx="3286116" cy="4338836"/>
          </a:xfrm>
          <a:prstGeom prst="rect">
            <a:avLst/>
          </a:prstGeom>
          <a:noFill/>
        </p:spPr>
      </p:pic>
      <p:pic>
        <p:nvPicPr>
          <p:cNvPr id="4100" name="Picture 4" descr="C:\Users\KovalenkoAA\Desktop\30885fc8f8e309940d62d79dc3f236ab-fbpos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9664" t="7209" r="3356"/>
          <a:stretch>
            <a:fillRect/>
          </a:stretch>
        </p:blipFill>
        <p:spPr bwMode="auto">
          <a:xfrm>
            <a:off x="3347864" y="899542"/>
            <a:ext cx="5796136" cy="3969617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68563" cy="107157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837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1270</TotalTime>
  <Words>199</Words>
  <Application>Microsoft Office PowerPoint</Application>
  <PresentationFormat>Экран (4:3)</PresentationFormat>
  <Paragraphs>14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  на территории                               г. Владивостока в сентября 2015 года</dc:title>
  <dc:creator>Крамаренко</dc:creator>
  <cp:lastModifiedBy>LeeAB</cp:lastModifiedBy>
  <cp:revision>143</cp:revision>
  <cp:lastPrinted>2015-10-23T06:16:58Z</cp:lastPrinted>
  <dcterms:created xsi:type="dcterms:W3CDTF">2015-10-07T12:39:03Z</dcterms:created>
  <dcterms:modified xsi:type="dcterms:W3CDTF">2016-11-21T00:56:57Z</dcterms:modified>
</cp:coreProperties>
</file>