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7"/>
  </p:notesMasterIdLst>
  <p:handoutMasterIdLst>
    <p:handoutMasterId r:id="rId8"/>
  </p:handoutMasterIdLst>
  <p:sldIdLst>
    <p:sldId id="261" r:id="rId2"/>
    <p:sldId id="257" r:id="rId3"/>
    <p:sldId id="259" r:id="rId4"/>
    <p:sldId id="267" r:id="rId5"/>
    <p:sldId id="268" r:id="rId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3094" autoAdjust="0"/>
  </p:normalViewPr>
  <p:slideViewPr>
    <p:cSldViewPr>
      <p:cViewPr>
        <p:scale>
          <a:sx n="75" d="100"/>
          <a:sy n="75" d="100"/>
        </p:scale>
        <p:origin x="-2016" y="-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2964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F8E21-B63C-4518-992A-6D5503F86679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B6545-A4C6-4C5A-8E9B-6F379DD48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133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80DFA-C9C9-499D-B4CC-DC819C85A90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4681C-9C36-449B-971E-6F4781BEAB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07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7522B-2630-4017-A96D-9A2A0D68146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6502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4681C-9C36-449B-971E-6F4781BEAB7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888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8505" y="-4913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8505" y="11899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5724128" y="1214438"/>
            <a:ext cx="3528392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600" i="1" dirty="0" smtClean="0">
                <a:solidFill>
                  <a:srgbClr val="00B0F0"/>
                </a:solidFill>
                <a:latin typeface="Calibri" pitchFamily="34" charset="0"/>
              </a:rPr>
              <a:t>Контрольные </a:t>
            </a:r>
            <a:r>
              <a:rPr lang="ru-RU" sz="2600" i="1" dirty="0">
                <a:solidFill>
                  <a:srgbClr val="00B0F0"/>
                </a:solidFill>
                <a:latin typeface="Calibri" pitchFamily="34" charset="0"/>
              </a:rPr>
              <a:t>мероприятия МРУ Росалкогольрегулирования по Дальневосточному федеральному округу  по выявлению и пресечению  оборота нелегальной алкогольной продукции в розничной </a:t>
            </a:r>
            <a:r>
              <a:rPr lang="ru-RU" sz="2600" i="1" dirty="0" smtClean="0">
                <a:solidFill>
                  <a:srgbClr val="00B0F0"/>
                </a:solidFill>
                <a:latin typeface="Calibri" pitchFamily="34" charset="0"/>
              </a:rPr>
              <a:t>сети на территории города Хабаровска</a:t>
            </a:r>
            <a:endParaRPr lang="ru-RU" sz="2600" dirty="0">
              <a:solidFill>
                <a:srgbClr val="00B0F0"/>
              </a:solidFill>
              <a:latin typeface="Calibri" pitchFamily="34" charset="0"/>
            </a:endParaRPr>
          </a:p>
        </p:txBody>
      </p:sp>
      <p:pic>
        <p:nvPicPr>
          <p:cNvPr id="8" name="Picture 2" descr="C:\Users\IvanovAA\Desktop\8045914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8713"/>
            <a:ext cx="5857875" cy="572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Z:\10. Отдел КМ… в сфере оборота\ОБЩАЯ (все проверки 2016)\РОЗНИЦА\11 ИП Чабунин (Коваленко, Хаустов)\медиа\IMG_145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68" r="16085"/>
          <a:stretch/>
        </p:blipFill>
        <p:spPr bwMode="auto">
          <a:xfrm>
            <a:off x="-15156" y="2132856"/>
            <a:ext cx="9159156" cy="487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5156" y="5085184"/>
            <a:ext cx="9126860" cy="26300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В рамках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 в г. Хабаровске 20.07.2016 выявлено, что в магазине</a:t>
            </a:r>
            <a:r>
              <a:rPr lang="ru-RU" sz="1400" b="1" dirty="0">
                <a:solidFill>
                  <a:srgbClr val="00B0F0"/>
                </a:solidFill>
              </a:rPr>
              <a:t>, расположенном по адресу: Хабаровский край, </a:t>
            </a:r>
            <a:r>
              <a:rPr lang="ru-RU" sz="1400" b="1" dirty="0" smtClean="0">
                <a:solidFill>
                  <a:srgbClr val="00B0F0"/>
                </a:solidFill>
              </a:rPr>
              <a:t>переулок </a:t>
            </a:r>
            <a:r>
              <a:rPr lang="ru-RU" sz="1400" b="1" dirty="0">
                <a:solidFill>
                  <a:srgbClr val="00B0F0"/>
                </a:solidFill>
              </a:rPr>
              <a:t>Засыпной, </a:t>
            </a:r>
            <a:r>
              <a:rPr lang="ru-RU" sz="1400" b="1" dirty="0" smtClean="0">
                <a:solidFill>
                  <a:srgbClr val="00B0F0"/>
                </a:solidFill>
              </a:rPr>
              <a:t> д</a:t>
            </a:r>
            <a:r>
              <a:rPr lang="ru-RU" sz="1400" b="1" dirty="0">
                <a:solidFill>
                  <a:srgbClr val="00B0F0"/>
                </a:solidFill>
              </a:rPr>
              <a:t>. 14 </a:t>
            </a:r>
            <a:r>
              <a:rPr lang="ru-RU" sz="1400" b="1" dirty="0" smtClean="0">
                <a:solidFill>
                  <a:srgbClr val="00B0F0"/>
                </a:solidFill>
              </a:rPr>
              <a:t>а, осуществляет продажу алкогольной продукции индивидуальный предприниматель </a:t>
            </a:r>
            <a:r>
              <a:rPr lang="ru-RU" sz="1400" b="1" dirty="0" err="1" smtClean="0">
                <a:solidFill>
                  <a:srgbClr val="00B0F0"/>
                </a:solidFill>
              </a:rPr>
              <a:t>Чабунин</a:t>
            </a:r>
            <a:r>
              <a:rPr lang="ru-RU" sz="1400" b="1" dirty="0" smtClean="0">
                <a:solidFill>
                  <a:srgbClr val="00B0F0"/>
                </a:solidFill>
              </a:rPr>
              <a:t> А.С. (ИНН </a:t>
            </a:r>
            <a:r>
              <a:rPr lang="ru-RU" sz="1400" b="1" dirty="0">
                <a:solidFill>
                  <a:srgbClr val="00B0F0"/>
                </a:solidFill>
              </a:rPr>
              <a:t>272507693941</a:t>
            </a:r>
            <a:r>
              <a:rPr lang="ru-RU" sz="1400" b="1" dirty="0" smtClean="0">
                <a:solidFill>
                  <a:srgbClr val="00B0F0"/>
                </a:solidFill>
              </a:rPr>
              <a:t>). При </a:t>
            </a:r>
            <a:r>
              <a:rPr lang="ru-RU" sz="1400" b="1" dirty="0">
                <a:solidFill>
                  <a:srgbClr val="00B0F0"/>
                </a:solidFill>
              </a:rPr>
              <a:t>визуальном осмотре витрины с  алкогольной продукцией  выявлена продукция, в том числе маркированная федеральными  специальными марками с признаками подделки, </a:t>
            </a:r>
            <a:r>
              <a:rPr lang="ru-RU" sz="1400" b="1" dirty="0" smtClean="0">
                <a:solidFill>
                  <a:srgbClr val="00B0F0"/>
                </a:solidFill>
              </a:rPr>
              <a:t>а именно, в </a:t>
            </a:r>
            <a:r>
              <a:rPr lang="ru-RU" sz="1400" b="1" dirty="0">
                <a:solidFill>
                  <a:srgbClr val="00B0F0"/>
                </a:solidFill>
              </a:rPr>
              <a:t>нарушение </a:t>
            </a:r>
            <a:r>
              <a:rPr lang="ru-RU" sz="1400" b="1" dirty="0" err="1">
                <a:solidFill>
                  <a:srgbClr val="00B0F0"/>
                </a:solidFill>
              </a:rPr>
              <a:t>пп</a:t>
            </a:r>
            <a:r>
              <a:rPr lang="ru-RU" sz="1400" b="1" dirty="0">
                <a:solidFill>
                  <a:srgbClr val="00B0F0"/>
                </a:solidFill>
              </a:rPr>
              <a:t>. 3.3; 4.1. Перечня реквизитов и элементов защиты ФСМ, утвержденного Приказом Федеральной службы по регулированию алкогольного рынка от 12.07.2012 № 191 </a:t>
            </a:r>
            <a:r>
              <a:rPr lang="ru-RU" sz="1400" b="1" dirty="0" smtClean="0">
                <a:solidFill>
                  <a:srgbClr val="00B0F0"/>
                </a:solidFill>
              </a:rPr>
              <a:t>на </a:t>
            </a:r>
            <a:r>
              <a:rPr lang="ru-RU" sz="1400" b="1" dirty="0">
                <a:solidFill>
                  <a:srgbClr val="00B0F0"/>
                </a:solidFill>
              </a:rPr>
              <a:t>оборотной стороне марки отсутствуют </a:t>
            </a:r>
            <a:r>
              <a:rPr lang="ru-RU" sz="1400" b="1" dirty="0" err="1">
                <a:solidFill>
                  <a:srgbClr val="00B0F0"/>
                </a:solidFill>
              </a:rPr>
              <a:t>гильоширные</a:t>
            </a:r>
            <a:r>
              <a:rPr lang="ru-RU" sz="1400" b="1" dirty="0">
                <a:solidFill>
                  <a:srgbClr val="00B0F0"/>
                </a:solidFill>
              </a:rPr>
              <a:t> розетки с аббревиатурой «РФ», имитирована защитная нить шириной 4 мм., отсутствует поляризационный эффект и люминесценция под воздействием ультрафиолетового излучения. 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5393616"/>
              </p:ext>
            </p:extLst>
          </p:nvPr>
        </p:nvGraphicFramePr>
        <p:xfrm>
          <a:off x="-180528" y="-603448"/>
          <a:ext cx="9324528" cy="3096344"/>
        </p:xfrm>
        <a:graphic>
          <a:graphicData uri="http://schemas.openxmlformats.org/presentationml/2006/ole">
            <p:oleObj spid="_x0000_s1035" name="Документ" r:id="rId4" imgW="9516722" imgH="51365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7639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7821" y="3324"/>
            <a:ext cx="9152658" cy="328166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Алкогольная продукция с признаками подделки </a:t>
            </a:r>
            <a:r>
              <a:rPr lang="ru-RU" sz="17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 : </a:t>
            </a:r>
            <a:endParaRPr lang="ru-RU" sz="17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водка «Парламент»,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емкостью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0,5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л,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согласно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контрэтикетки и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ФСМ: ООО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«Парламент </a:t>
            </a:r>
            <a:r>
              <a:rPr lang="ru-RU" sz="17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Продакшн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 количестве  19  бутылок;</a:t>
            </a:r>
          </a:p>
          <a:p>
            <a:pPr marL="0" indent="0" algn="just">
              <a:buNone/>
            </a:pP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водка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«Белая береза», емкостью 0,5 л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согласно контрэтикетки и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ФСМ: ООО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«Курант», в количестве  19 бутылок; </a:t>
            </a:r>
            <a:endPara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водка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7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Талка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емкостью 0,5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л.,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согласно контрэтикетки и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ФСМ: ЗАО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«Сибирский ЛВЗ», в количестве 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78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бутылок;</a:t>
            </a:r>
          </a:p>
          <a:p>
            <a:pPr marL="0" indent="0" algn="just">
              <a:buNone/>
            </a:pP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водка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7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Хортица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серебряная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прохлада» емкостью 0,5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л.,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согласно контрэтикетки и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ФСМ: ООО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«Рада», в количестве 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бутылок;</a:t>
            </a:r>
            <a:endPara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водка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«Журавли» - емкостью 0,5 л, крепостью 40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%,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согласно контрэтикетки и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ФСМ: ЗАО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ЛВЗ «Топаз», в количестве 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бутылки;</a:t>
            </a:r>
            <a:endParaRPr lang="ru-RU" sz="17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водка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«Пять озер» - емкостью 0,5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согласно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контрэтикетки: 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«ОМСКВИНПРОМ», в количестве 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бутылок;</a:t>
            </a:r>
            <a:endPara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Российский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коньяк выдержанный «КВ» «Лезгинка», емкостью 0,5 л, крепостью 40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%, производства: ГУП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7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Кизлярский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коньячный завод», в количестве 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бутылок;</a:t>
            </a:r>
          </a:p>
          <a:p>
            <a:pPr marL="0" indent="0" algn="just">
              <a:buNone/>
            </a:pP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Российский коньяк пятилетний «Пять звездочек», емкостью 0,5 л, крепостью 40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%, производства: ООО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«Каспий», в количестве 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ru-RU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бутылок;</a:t>
            </a:r>
          </a:p>
          <a:p>
            <a:pPr marL="0" indent="0" algn="just">
              <a:buNone/>
            </a:pPr>
            <a:endPara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2" descr="Z:\10. Отдел КМ… в сфере оборота\ОБЩАЯ (все проверки 2016)\РОЗНИЦА\11 ИП Чабунин (Коваленко, Хаустов)\медиа\IMG_145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259"/>
          <a:stretch/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915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134076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2113488"/>
          </a:xfrm>
          <a:ln>
            <a:noFill/>
          </a:ln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rgbClr val="0072C8"/>
                </a:solidFill>
                <a:latin typeface="Courier New" pitchFamily="49" charset="0"/>
                <a:cs typeface="Courier New" pitchFamily="49" charset="0"/>
              </a:rPr>
              <a:t>По факту  продажи товаров и продукции без маркировки и (или) нанесения информации, предусмотренной законодательством Российской Федерации, в случае если такая маркировка и (или) нанесение такой информации обязательны в отношении ИП </a:t>
            </a:r>
            <a:r>
              <a:rPr lang="ru-RU" sz="1500" dirty="0" err="1" smtClean="0">
                <a:ln>
                  <a:solidFill>
                    <a:schemeClr val="tx1"/>
                  </a:solidFill>
                </a:ln>
                <a:solidFill>
                  <a:srgbClr val="0072C8"/>
                </a:solidFill>
                <a:latin typeface="Courier New" pitchFamily="49" charset="0"/>
                <a:cs typeface="Courier New" pitchFamily="49" charset="0"/>
              </a:rPr>
              <a:t>Чабунина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rgbClr val="0072C8"/>
                </a:solidFill>
                <a:latin typeface="Courier New" pitchFamily="49" charset="0"/>
                <a:cs typeface="Courier New" pitchFamily="49" charset="0"/>
              </a:rPr>
              <a:t> А.С.  возбуждено дело об административном правонарушении по части 4 статьи 15.12 КоАП РФ и проведено административное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rgbClr val="0072C8"/>
                </a:solidFill>
                <a:latin typeface="Courier New" pitchFamily="49" charset="0"/>
                <a:cs typeface="Courier New" pitchFamily="49" charset="0"/>
              </a:rPr>
              <a:t>расследование, указанная выше продукция изъята из оборота. Образцы алкогольной </a:t>
            </a:r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rgbClr val="0072C8"/>
                </a:solidFill>
                <a:latin typeface="Courier New" pitchFamily="49" charset="0"/>
                <a:cs typeface="Courier New" pitchFamily="49" charset="0"/>
              </a:rPr>
              <a:t>продукции направлены на экспертизу в Экспертно-криминалистический центр при УМВД России по Хабаровскому краю для проверки подлинности федеральных специальных и акцизных марок.</a:t>
            </a:r>
          </a:p>
          <a:p>
            <a:pPr>
              <a:buNone/>
            </a:pPr>
            <a:endParaRPr lang="ru-RU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2105372" y="3441680"/>
            <a:ext cx="4914900" cy="304698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Заключение </a:t>
            </a:r>
            <a:r>
              <a:rPr lang="ru-RU" sz="1600" b="1" dirty="0">
                <a:solidFill>
                  <a:srgbClr val="FF0000"/>
                </a:solidFill>
              </a:rPr>
              <a:t>эксперта экспертно-криминалистического центра УМВД Российской Федерации по </a:t>
            </a:r>
            <a:r>
              <a:rPr lang="ru-RU" sz="1600" b="1" dirty="0" smtClean="0">
                <a:solidFill>
                  <a:srgbClr val="FF0000"/>
                </a:solidFill>
              </a:rPr>
              <a:t>Хабаровскому </a:t>
            </a:r>
            <a:r>
              <a:rPr lang="ru-RU" sz="1600" b="1" dirty="0">
                <a:solidFill>
                  <a:srgbClr val="FF0000"/>
                </a:solidFill>
              </a:rPr>
              <a:t>краю от 18.08.2016 </a:t>
            </a:r>
            <a:r>
              <a:rPr lang="ru-RU" sz="1600" b="1" dirty="0" smtClean="0">
                <a:solidFill>
                  <a:srgbClr val="FF0000"/>
                </a:solidFill>
              </a:rPr>
              <a:t>            № </a:t>
            </a:r>
            <a:r>
              <a:rPr lang="ru-RU" sz="1600" b="1" dirty="0">
                <a:solidFill>
                  <a:srgbClr val="FF0000"/>
                </a:solidFill>
              </a:rPr>
              <a:t>746-Э: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«Федеральные </a:t>
            </a:r>
            <a:r>
              <a:rPr lang="ru-RU" sz="1600" b="1" dirty="0">
                <a:solidFill>
                  <a:srgbClr val="FF0000"/>
                </a:solidFill>
              </a:rPr>
              <a:t>специальные </a:t>
            </a:r>
            <a:r>
              <a:rPr lang="ru-RU" sz="1600" b="1" dirty="0" smtClean="0">
                <a:solidFill>
                  <a:srgbClr val="FF0000"/>
                </a:solidFill>
              </a:rPr>
              <a:t>и акцизные марки </a:t>
            </a:r>
            <a:r>
              <a:rPr lang="ru-RU" sz="1600" b="1" dirty="0">
                <a:solidFill>
                  <a:srgbClr val="FF0000"/>
                </a:solidFill>
              </a:rPr>
              <a:t>нанесенные на </a:t>
            </a:r>
            <a:r>
              <a:rPr lang="ru-RU" sz="1600" b="1" dirty="0" smtClean="0">
                <a:solidFill>
                  <a:srgbClr val="FF0000"/>
                </a:solidFill>
              </a:rPr>
              <a:t>изъятую алкогольную </a:t>
            </a:r>
            <a:r>
              <a:rPr lang="ru-RU" sz="1600" b="1" dirty="0">
                <a:solidFill>
                  <a:srgbClr val="FF0000"/>
                </a:solidFill>
              </a:rPr>
              <a:t>продукцию признаны изготовленными не Федеральным государственным унитарным предприятием «Гознак</a:t>
            </a:r>
            <a:r>
              <a:rPr lang="ru-RU" sz="1600" b="1" dirty="0" smtClean="0">
                <a:solidFill>
                  <a:srgbClr val="FF0000"/>
                </a:solidFill>
              </a:rPr>
              <a:t>»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Y:\10. Отдел КМ… в сфере оборота\ОБЩАЯ (все проверки 2016)\РОЗНИЦА\6 - 10 ООО Престиж\15.12\О проведенных контрольных мероприятиях в отношении Нестеренко З.А\Новая папка\ehkspertiza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441680"/>
            <a:ext cx="2148532" cy="341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Y:\10. Отдел КМ… в сфере оборота\ОБЩАЯ (все проверки 2016)\РОЗНИЦА\6 - 10 ООО Престиж\15.12\О проведенных контрольных мероприятиях в отношении Нестеренко З.А\Новая папка\imag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73" y="3441680"/>
            <a:ext cx="2092399" cy="341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66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4294967295"/>
          </p:nvPr>
        </p:nvSpPr>
        <p:spPr>
          <a:xfrm>
            <a:off x="0" y="1051106"/>
            <a:ext cx="5857884" cy="227687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По результатам проведения административного расследования,  в отношении ИП </a:t>
            </a:r>
            <a:r>
              <a:rPr lang="ru-RU" sz="2900" dirty="0" err="1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Чабунина</a:t>
            </a: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 А.С., составлен протокол об административном правонарушении по части  4  статьи  15.12 КоАП РФ и передан для рассмотрения в судебные органы.</a:t>
            </a:r>
            <a:endParaRPr lang="ru-RU" sz="2900" dirty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68563" cy="107157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Y:\10. Отдел КМ… в сфере оборота\ОБЩАЯ (все проверки 2016)\РОЗНИЦА\6 - 10 ООО Престиж\15.12\О проведенных контрольных мероприятиях в отношении Нестеренко З.А\Новая папка\icon175x17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01" y="4934260"/>
            <a:ext cx="1779116" cy="192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Y:\10. Отдел КМ… в сфере оборота\ОБЩАЯ (все проверки 2016)\РОЗНИЦА\6 - 10 ООО Престиж\15.12\О проведенных контрольных мероприятиях в отношении Нестеренко З.А\Новая папка\sudebnye-de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40640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Y:\10. Отдел КМ… в сфере оборота\ОБЩАЯ (все проверки 2016)\РОЗНИЦА\6 - 10 ООО Престиж\15.12\О проведенных контрольных мероприятиях в отношении Нестеренко З.А\Новая папка\sud_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240"/>
          <a:stretch/>
        </p:blipFill>
        <p:spPr bwMode="auto">
          <a:xfrm>
            <a:off x="5868144" y="1071570"/>
            <a:ext cx="3275856" cy="307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868144" y="3861048"/>
            <a:ext cx="3275856" cy="2996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Дополнительно, </a:t>
            </a:r>
            <a:r>
              <a:rPr lang="ru-RU" sz="1600" dirty="0"/>
              <a:t>материалы  дела об административном правонарушении переданы в правоохранительные органы для возбуждения уголовного дела по части 4 статьи 327.1 Уголовного кодекса Российской </a:t>
            </a:r>
            <a:r>
              <a:rPr lang="ru-RU" sz="1600" dirty="0" smtClean="0"/>
              <a:t>Федерации, а также для возбуждения дела об административном правонарушении по части 2 статьи 14.1 </a:t>
            </a:r>
            <a:r>
              <a:rPr lang="ru-RU" sz="1600" dirty="0" err="1" smtClean="0"/>
              <a:t>КоАП</a:t>
            </a:r>
            <a:r>
              <a:rPr lang="ru-RU" sz="1600" dirty="0" smtClean="0"/>
              <a:t> РФ.</a:t>
            </a:r>
            <a:endParaRPr lang="ru-RU" sz="1600" dirty="0"/>
          </a:p>
        </p:txBody>
      </p:sp>
      <p:pic>
        <p:nvPicPr>
          <p:cNvPr id="3" name="Picture 2" descr="C:\Users\IvanovAA\Desktop\hqdefaul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01" y="3356992"/>
            <a:ext cx="1804144" cy="157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859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1586</TotalTime>
  <Words>574</Words>
  <Application>Microsoft Office PowerPoint</Application>
  <PresentationFormat>Экран (4:3)</PresentationFormat>
  <Paragraphs>18</Paragraphs>
  <Slides>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Трек</vt:lpstr>
      <vt:lpstr>Документ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  на территории                               г. Владивостока в сентября 2015 года</dc:title>
  <dc:creator>Крамаренко</dc:creator>
  <cp:lastModifiedBy>VasilievVB</cp:lastModifiedBy>
  <cp:revision>142</cp:revision>
  <cp:lastPrinted>2015-10-23T06:16:58Z</cp:lastPrinted>
  <dcterms:created xsi:type="dcterms:W3CDTF">2015-10-07T12:39:03Z</dcterms:created>
  <dcterms:modified xsi:type="dcterms:W3CDTF">2016-11-15T00:59:52Z</dcterms:modified>
</cp:coreProperties>
</file>