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4" r:id="rId1"/>
    <p:sldMasterId id="2147484056" r:id="rId2"/>
  </p:sldMasterIdLst>
  <p:sldIdLst>
    <p:sldId id="259" r:id="rId3"/>
    <p:sldId id="277" r:id="rId4"/>
    <p:sldId id="260" r:id="rId5"/>
    <p:sldId id="279" r:id="rId6"/>
    <p:sldId id="280" r:id="rId7"/>
    <p:sldId id="281" r:id="rId8"/>
    <p:sldId id="278" r:id="rId9"/>
    <p:sldId id="272" r:id="rId10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18E"/>
    <a:srgbClr val="FF5050"/>
    <a:srgbClr val="FFFF66"/>
    <a:srgbClr val="FFFFCC"/>
    <a:srgbClr val="D57D92"/>
    <a:srgbClr val="3399FF"/>
    <a:srgbClr val="DA68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6812" autoAdjust="0"/>
  </p:normalViewPr>
  <p:slideViewPr>
    <p:cSldViewPr>
      <p:cViewPr>
        <p:scale>
          <a:sx n="90" d="100"/>
          <a:sy n="90" d="100"/>
        </p:scale>
        <p:origin x="-240" y="-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CEBF5"/>
            </a:gs>
            <a:gs pos="8000">
              <a:srgbClr val="83A7C3"/>
            </a:gs>
            <a:gs pos="13000">
              <a:srgbClr val="768FB9"/>
            </a:gs>
            <a:gs pos="21001">
              <a:srgbClr val="83A7C3"/>
            </a:gs>
            <a:gs pos="52000">
              <a:srgbClr val="FFFFFF"/>
            </a:gs>
            <a:gs pos="56000">
              <a:srgbClr val="9C6563"/>
            </a:gs>
            <a:gs pos="58000">
              <a:srgbClr val="80302D"/>
            </a:gs>
            <a:gs pos="71001">
              <a:srgbClr val="C0524E"/>
            </a:gs>
            <a:gs pos="94000">
              <a:srgbClr val="EBDAD4"/>
            </a:gs>
            <a:gs pos="100000">
              <a:srgbClr val="55261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CEBF5"/>
            </a:gs>
            <a:gs pos="8000">
              <a:srgbClr val="83A7C3"/>
            </a:gs>
            <a:gs pos="13000">
              <a:srgbClr val="768FB9"/>
            </a:gs>
            <a:gs pos="21001">
              <a:srgbClr val="83A7C3"/>
            </a:gs>
            <a:gs pos="52000">
              <a:srgbClr val="FFFFFF"/>
            </a:gs>
            <a:gs pos="56000">
              <a:srgbClr val="9C6563"/>
            </a:gs>
            <a:gs pos="58000">
              <a:srgbClr val="80302D"/>
            </a:gs>
            <a:gs pos="71001">
              <a:srgbClr val="C0524E"/>
            </a:gs>
            <a:gs pos="94000">
              <a:srgbClr val="EBDAD4"/>
            </a:gs>
            <a:gs pos="100000">
              <a:srgbClr val="55261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1.png"/><Relationship Id="rId10" Type="http://schemas.openxmlformats.org/officeDocument/2006/relationships/image" Target="../media/image16.jpeg"/><Relationship Id="rId4" Type="http://schemas.openxmlformats.org/officeDocument/2006/relationships/image" Target="../media/image10.png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41342" y="1214422"/>
            <a:ext cx="735905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КОНТРОЛЬНЫЕ МЕРОПРИЯТИЯ </a:t>
            </a: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МЕЖРЕГИОНАЛЬНОГО УПРАВЛЕНИЯ </a:t>
            </a:r>
          </a:p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ФЕДЕРАЛЬНОЙ СЛУЖБЫ 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 РЕГУЛИРОВАНИЮ </a:t>
            </a: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АЛКОГОЛЬНОГО 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РЫНКА ПО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ДАЛЬНЕВОСТОЧНОМУ</a:t>
            </a:r>
          </a:p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ФЕДЕРАЛЬНОМУ  ОКРУГУ НА ТЕРРИТОРИИ</a:t>
            </a:r>
          </a:p>
          <a:p>
            <a:pPr algn="ctr"/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ПРИМОРСКОГО КРАЯ В ЯНВАРЕ 2016 ГОДА</a:t>
            </a:r>
          </a:p>
        </p:txBody>
      </p:sp>
      <p:pic>
        <p:nvPicPr>
          <p:cNvPr id="2" name="Picture 2" descr="Z:\7. Отдел контроля за легальностью производства и  оборота\Ч.Ц. Дашиев\презентации\картинки\приморский край\image_91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643314"/>
            <a:ext cx="3492500" cy="2827334"/>
          </a:xfrm>
          <a:prstGeom prst="rect">
            <a:avLst/>
          </a:prstGeom>
          <a:noFill/>
        </p:spPr>
      </p:pic>
      <p:pic>
        <p:nvPicPr>
          <p:cNvPr id="1027" name="Picture 3" descr="Z:\7. Отдел контроля за легальностью производства и  оборота\Ч.Ц. Дашиев\презентации\картинки\приморский край\152016_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3786190"/>
            <a:ext cx="2000250" cy="23812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67724" y="2902633"/>
            <a:ext cx="5008551" cy="32317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23528" y="1148307"/>
            <a:ext cx="87129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500" b="1" dirty="0" smtClean="0">
                <a:solidFill>
                  <a:srgbClr val="C00000"/>
                </a:solidFill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Приморского </a:t>
            </a:r>
            <a:r>
              <a:rPr lang="ru-RU" sz="1500" b="1" dirty="0" smtClean="0">
                <a:solidFill>
                  <a:srgbClr val="C00000"/>
                </a:solidFill>
              </a:rPr>
              <a:t>края в магазине, </a:t>
            </a:r>
            <a:r>
              <a:rPr lang="ru-RU" sz="1500" b="1" dirty="0" smtClean="0">
                <a:solidFill>
                  <a:srgbClr val="C00000"/>
                </a:solidFill>
              </a:rPr>
              <a:t>расположенном по адресу: </a:t>
            </a:r>
            <a:r>
              <a:rPr lang="ru-RU" sz="1500" b="1" dirty="0">
                <a:solidFill>
                  <a:srgbClr val="C00000"/>
                </a:solidFill>
              </a:rPr>
              <a:t>Приморский край, г. </a:t>
            </a:r>
            <a:r>
              <a:rPr lang="ru-RU" sz="1500" b="1" dirty="0" smtClean="0">
                <a:solidFill>
                  <a:srgbClr val="C00000"/>
                </a:solidFill>
              </a:rPr>
              <a:t>Владивосток</a:t>
            </a:r>
            <a:r>
              <a:rPr lang="ru-RU" sz="1500" b="1" dirty="0" smtClean="0">
                <a:solidFill>
                  <a:srgbClr val="C00000"/>
                </a:solidFill>
              </a:rPr>
              <a:t>,</a:t>
            </a:r>
          </a:p>
          <a:p>
            <a:pPr algn="ctr">
              <a:lnSpc>
                <a:spcPct val="120000"/>
              </a:lnSpc>
            </a:pPr>
            <a:r>
              <a:rPr lang="ru-RU" sz="1500" b="1" dirty="0" smtClean="0">
                <a:solidFill>
                  <a:srgbClr val="C00000"/>
                </a:solidFill>
              </a:rPr>
              <a:t>ул. </a:t>
            </a:r>
            <a:r>
              <a:rPr lang="ru-RU" sz="1500" b="1" dirty="0" err="1" smtClean="0">
                <a:solidFill>
                  <a:srgbClr val="C00000"/>
                </a:solidFill>
              </a:rPr>
              <a:t>Шепеткова</a:t>
            </a:r>
            <a:r>
              <a:rPr lang="ru-RU" sz="1500" b="1" dirty="0">
                <a:solidFill>
                  <a:srgbClr val="C00000"/>
                </a:solidFill>
              </a:rPr>
              <a:t>, 40, </a:t>
            </a:r>
            <a:r>
              <a:rPr lang="ru-RU" sz="1500" b="1" dirty="0" smtClean="0">
                <a:solidFill>
                  <a:srgbClr val="C00000"/>
                </a:solidFill>
              </a:rPr>
              <a:t>где осуществляет деятельность </a:t>
            </a:r>
            <a:r>
              <a:rPr lang="ru-RU" sz="1500" b="1" dirty="0">
                <a:solidFill>
                  <a:srgbClr val="C00000"/>
                </a:solidFill>
              </a:rPr>
              <a:t>гражданин республики Узбекистан </a:t>
            </a:r>
            <a:endParaRPr lang="ru-RU" sz="1500" b="1" dirty="0" smtClean="0">
              <a:solidFill>
                <a:srgbClr val="C00000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ru-RU" sz="1500" b="1" dirty="0" err="1" smtClean="0">
                <a:solidFill>
                  <a:srgbClr val="C00000"/>
                </a:solidFill>
              </a:rPr>
              <a:t>Эргашев</a:t>
            </a:r>
            <a:r>
              <a:rPr lang="ru-RU" sz="1500" b="1" dirty="0" smtClean="0">
                <a:solidFill>
                  <a:srgbClr val="C00000"/>
                </a:solidFill>
              </a:rPr>
              <a:t> </a:t>
            </a:r>
            <a:r>
              <a:rPr lang="ru-RU" sz="1500" b="1" dirty="0">
                <a:solidFill>
                  <a:srgbClr val="C00000"/>
                </a:solidFill>
              </a:rPr>
              <a:t>А.Х.У., </a:t>
            </a:r>
            <a:r>
              <a:rPr lang="ru-RU" sz="1500" b="1" dirty="0" smtClean="0">
                <a:solidFill>
                  <a:srgbClr val="C00000"/>
                </a:solidFill>
              </a:rPr>
              <a:t>выявлены нарушения законодательства </a:t>
            </a:r>
            <a:r>
              <a:rPr lang="ru-RU" sz="1500" b="1" dirty="0" smtClean="0">
                <a:solidFill>
                  <a:srgbClr val="C00000"/>
                </a:solidFill>
              </a:rPr>
              <a:t>Российской Федерации</a:t>
            </a:r>
          </a:p>
          <a:p>
            <a:pPr algn="ctr">
              <a:lnSpc>
                <a:spcPct val="120000"/>
              </a:lnSpc>
            </a:pPr>
            <a:r>
              <a:rPr lang="ru-RU" sz="1500" b="1" dirty="0" smtClean="0">
                <a:solidFill>
                  <a:srgbClr val="C00000"/>
                </a:solidFill>
              </a:rPr>
              <a:t>в </a:t>
            </a:r>
            <a:r>
              <a:rPr lang="ru-RU" sz="1500" b="1" dirty="0" smtClean="0">
                <a:solidFill>
                  <a:srgbClr val="C00000"/>
                </a:solidFill>
              </a:rPr>
              <a:t>сфере оборота алкогольной продукции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325571" y="3708930"/>
            <a:ext cx="5581854" cy="1872208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- водка </a:t>
            </a:r>
            <a:r>
              <a:rPr lang="ru-RU" sz="1600" b="1" dirty="0">
                <a:solidFill>
                  <a:srgbClr val="FF0000"/>
                </a:solidFill>
              </a:rPr>
              <a:t>«Царская охота платиновая», емкостью 0,5 л, крепостью 40%, реализуемая по цене 150 руб. 00 коп</a:t>
            </a:r>
            <a:r>
              <a:rPr lang="ru-RU" sz="1600" b="1" dirty="0" smtClean="0">
                <a:solidFill>
                  <a:srgbClr val="FF0000"/>
                </a:solidFill>
              </a:rPr>
              <a:t>.;</a:t>
            </a:r>
            <a:endParaRPr lang="ru-RU" sz="1600" b="1" dirty="0">
              <a:solidFill>
                <a:srgbClr val="FF0000"/>
              </a:solidFill>
            </a:endParaRPr>
          </a:p>
          <a:p>
            <a:pPr algn="ctr"/>
            <a:r>
              <a:rPr lang="ru-RU" sz="1600" b="1" dirty="0">
                <a:solidFill>
                  <a:srgbClr val="FF0000"/>
                </a:solidFill>
              </a:rPr>
              <a:t>- водка «Белая береза», емкостью 0,5 л, крепостью 40%, реализуемая по цене 150 руб. 00 коп.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0" y="1214422"/>
            <a:ext cx="89297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В ходе осмотра витрины магазина </a:t>
            </a:r>
            <a:r>
              <a:rPr lang="ru-RU" b="1" i="1" dirty="0" smtClean="0">
                <a:solidFill>
                  <a:srgbClr val="C00000"/>
                </a:solidFill>
              </a:rPr>
              <a:t>установлено</a:t>
            </a:r>
            <a:r>
              <a:rPr lang="ru-RU" b="1" i="1" dirty="0" smtClean="0">
                <a:solidFill>
                  <a:srgbClr val="C00000"/>
                </a:solidFill>
              </a:rPr>
              <a:t>, что гр. </a:t>
            </a:r>
            <a:r>
              <a:rPr lang="ru-RU" b="1" i="1" dirty="0" err="1">
                <a:solidFill>
                  <a:srgbClr val="C00000"/>
                </a:solidFill>
              </a:rPr>
              <a:t>Эргашев</a:t>
            </a:r>
            <a:r>
              <a:rPr lang="ru-RU" b="1" i="1" dirty="0">
                <a:solidFill>
                  <a:srgbClr val="C00000"/>
                </a:solidFill>
              </a:rPr>
              <a:t> А.Х.У. </a:t>
            </a:r>
            <a:r>
              <a:rPr lang="ru-RU" b="1" i="1" dirty="0" smtClean="0">
                <a:solidFill>
                  <a:srgbClr val="C00000"/>
                </a:solidFill>
              </a:rPr>
              <a:t>осуществляет оборот  алкогольной продукции в ассортименте, в том числе алкогольной продукции  по цене ниже минимально установленной 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Приказом Федеральной службы по регулированию алкогольного рынка 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от 25.12.2014 № 409, а также маркированной федеральными специальными марками с признаками подделки:</a:t>
            </a:r>
            <a:endParaRPr lang="ru-RU" b="1" i="1" dirty="0">
              <a:solidFill>
                <a:srgbClr val="C00000"/>
              </a:solidFill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2339752" y="4643446"/>
            <a:ext cx="857256" cy="1588"/>
          </a:xfrm>
          <a:prstGeom prst="straightConnector1">
            <a:avLst/>
          </a:prstGeom>
          <a:ln w="38100">
            <a:solidFill>
              <a:srgbClr val="00518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41985"/>
            <a:ext cx="1996062" cy="3423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9779"/>
            <a:ext cx="8229600" cy="1008112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1800" i="1" dirty="0" smtClean="0">
                <a:solidFill>
                  <a:srgbClr val="C00000"/>
                </a:solidFill>
                <a:effectLst/>
                <a:latin typeface="+mn-lt"/>
                <a:ea typeface="Times New Roman"/>
              </a:rPr>
              <a:t>Кроме этого, в ходе осмотра витрины и </a:t>
            </a:r>
            <a:r>
              <a:rPr lang="ru-RU" sz="1800" i="1" dirty="0" smtClean="0">
                <a:solidFill>
                  <a:srgbClr val="C00000"/>
                </a:solidFill>
                <a:effectLst/>
                <a:latin typeface="+mn-lt"/>
                <a:ea typeface="Times New Roman"/>
              </a:rPr>
              <a:t>подсобных помещений </a:t>
            </a:r>
            <a:r>
              <a:rPr lang="ru-RU" sz="1800" i="1" dirty="0" smtClean="0">
                <a:solidFill>
                  <a:srgbClr val="C00000"/>
                </a:solidFill>
                <a:effectLst/>
                <a:latin typeface="+mn-lt"/>
              </a:rPr>
              <a:t>магазина </a:t>
            </a:r>
            <a:r>
              <a:rPr lang="ru-RU" sz="1800" i="1" dirty="0" smtClean="0">
                <a:solidFill>
                  <a:srgbClr val="C00000"/>
                </a:solidFill>
                <a:effectLst/>
                <a:latin typeface="+mn-lt"/>
                <a:ea typeface="Times New Roman"/>
              </a:rPr>
              <a:t>, </a:t>
            </a:r>
            <a:r>
              <a:rPr lang="ru-RU" sz="1800" i="1" dirty="0" smtClean="0">
                <a:solidFill>
                  <a:srgbClr val="C00000"/>
                </a:solidFill>
                <a:effectLst/>
                <a:latin typeface="+mn-lt"/>
                <a:ea typeface="Times New Roman"/>
              </a:rPr>
              <a:t>с представленной в ассортименте алкогольной продукцией, установлен оборот алкогольной </a:t>
            </a:r>
            <a:r>
              <a:rPr lang="ru-RU" sz="1800" i="1" dirty="0">
                <a:solidFill>
                  <a:srgbClr val="C00000"/>
                </a:solidFill>
                <a:effectLst/>
                <a:latin typeface="+mn-lt"/>
                <a:ea typeface="Times New Roman"/>
              </a:rPr>
              <a:t>продукции, маркированной федеральными специальными марками, имеющими признаки подделки:</a:t>
            </a:r>
            <a:endParaRPr lang="ru-RU" sz="1800" i="1" dirty="0">
              <a:solidFill>
                <a:srgbClr val="C00000"/>
              </a:solidFill>
              <a:effectLst/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5777" y="2163617"/>
            <a:ext cx="8392446" cy="4361727"/>
          </a:xfrm>
        </p:spPr>
        <p:txBody>
          <a:bodyPr>
            <a:noAutofit/>
          </a:bodyPr>
          <a:lstStyle/>
          <a:p>
            <a:r>
              <a:rPr lang="ru-RU" sz="1200" dirty="0">
                <a:solidFill>
                  <a:srgbClr val="002060"/>
                </a:solidFill>
              </a:rPr>
              <a:t>- водка «Столичная», емкостью 0,5 л, крепостью 40%, даты розлива отсутствует, производства: на контрэтикетке – ОАО «</a:t>
            </a:r>
            <a:r>
              <a:rPr lang="ru-RU" sz="1200" dirty="0" err="1">
                <a:solidFill>
                  <a:srgbClr val="002060"/>
                </a:solidFill>
              </a:rPr>
              <a:t>Росспиртпром</a:t>
            </a:r>
            <a:r>
              <a:rPr lang="ru-RU" sz="1200" dirty="0">
                <a:solidFill>
                  <a:srgbClr val="002060"/>
                </a:solidFill>
              </a:rPr>
              <a:t>», на ФСМ – ОАО «МЗ «Кристалл» в количестве </a:t>
            </a:r>
            <a:r>
              <a:rPr lang="ru-RU" sz="1200" dirty="0" smtClean="0">
                <a:solidFill>
                  <a:srgbClr val="002060"/>
                </a:solidFill>
              </a:rPr>
              <a:t>15 </a:t>
            </a:r>
            <a:r>
              <a:rPr lang="ru-RU" sz="1200" dirty="0">
                <a:solidFill>
                  <a:srgbClr val="002060"/>
                </a:solidFill>
              </a:rPr>
              <a:t>бут., реализуемая по цене 250 руб. 00 коп</a:t>
            </a:r>
            <a:r>
              <a:rPr lang="ru-RU" sz="1200" dirty="0" smtClean="0">
                <a:solidFill>
                  <a:srgbClr val="002060"/>
                </a:solidFill>
              </a:rPr>
              <a:t>.;</a:t>
            </a:r>
            <a:endParaRPr lang="ru-RU" sz="1200" dirty="0">
              <a:solidFill>
                <a:srgbClr val="002060"/>
              </a:solidFill>
            </a:endParaRPr>
          </a:p>
          <a:p>
            <a:r>
              <a:rPr lang="ru-RU" sz="1200" dirty="0">
                <a:solidFill>
                  <a:srgbClr val="002060"/>
                </a:solidFill>
              </a:rPr>
              <a:t>- водка «</a:t>
            </a:r>
            <a:r>
              <a:rPr lang="ru-RU" sz="1200" dirty="0" err="1">
                <a:solidFill>
                  <a:srgbClr val="002060"/>
                </a:solidFill>
              </a:rPr>
              <a:t>Талка</a:t>
            </a:r>
            <a:r>
              <a:rPr lang="ru-RU" sz="1200" dirty="0">
                <a:solidFill>
                  <a:srgbClr val="002060"/>
                </a:solidFill>
              </a:rPr>
              <a:t>», емкостью 0,5 л, крепостью 40%, даты розлива 15.04.2015, производства ЗАО «Сибирский ЛВЗ» в количестве </a:t>
            </a:r>
            <a:r>
              <a:rPr lang="ru-RU" sz="1200" dirty="0" smtClean="0">
                <a:solidFill>
                  <a:srgbClr val="002060"/>
                </a:solidFill>
              </a:rPr>
              <a:t>10 бут</a:t>
            </a:r>
            <a:r>
              <a:rPr lang="ru-RU" sz="1200" dirty="0">
                <a:solidFill>
                  <a:srgbClr val="002060"/>
                </a:solidFill>
              </a:rPr>
              <a:t>., реализуемая по цене 300 руб. 00 коп</a:t>
            </a:r>
            <a:r>
              <a:rPr lang="ru-RU" sz="1200" dirty="0" smtClean="0">
                <a:solidFill>
                  <a:srgbClr val="002060"/>
                </a:solidFill>
              </a:rPr>
              <a:t>.;</a:t>
            </a:r>
            <a:endParaRPr lang="ru-RU" sz="1200" dirty="0">
              <a:solidFill>
                <a:srgbClr val="002060"/>
              </a:solidFill>
            </a:endParaRPr>
          </a:p>
          <a:p>
            <a:r>
              <a:rPr lang="ru-RU" sz="1200" dirty="0">
                <a:solidFill>
                  <a:srgbClr val="002060"/>
                </a:solidFill>
              </a:rPr>
              <a:t>- водка «</a:t>
            </a:r>
            <a:r>
              <a:rPr lang="ru-RU" sz="1200" dirty="0" err="1">
                <a:solidFill>
                  <a:srgbClr val="002060"/>
                </a:solidFill>
              </a:rPr>
              <a:t>Талка</a:t>
            </a:r>
            <a:r>
              <a:rPr lang="ru-RU" sz="1200" dirty="0">
                <a:solidFill>
                  <a:srgbClr val="002060"/>
                </a:solidFill>
              </a:rPr>
              <a:t>», емкостью 0,7 л, крепостью 40%, даты розлива отсутствует, производства ЗАО «Сибирский ЛВЗ» в количестве </a:t>
            </a:r>
            <a:r>
              <a:rPr lang="ru-RU" sz="1200" dirty="0" smtClean="0">
                <a:solidFill>
                  <a:srgbClr val="002060"/>
                </a:solidFill>
              </a:rPr>
              <a:t>11 бут</a:t>
            </a:r>
            <a:r>
              <a:rPr lang="ru-RU" sz="1200" dirty="0">
                <a:solidFill>
                  <a:srgbClr val="002060"/>
                </a:solidFill>
              </a:rPr>
              <a:t>., реализуемая по цене 420 руб. 00 коп</a:t>
            </a:r>
            <a:r>
              <a:rPr lang="ru-RU" sz="1200" dirty="0" smtClean="0">
                <a:solidFill>
                  <a:srgbClr val="002060"/>
                </a:solidFill>
              </a:rPr>
              <a:t>.;</a:t>
            </a:r>
            <a:endParaRPr lang="ru-RU" sz="1200" dirty="0">
              <a:solidFill>
                <a:srgbClr val="002060"/>
              </a:solidFill>
            </a:endParaRPr>
          </a:p>
          <a:p>
            <a:r>
              <a:rPr lang="ru-RU" sz="1200" dirty="0">
                <a:solidFill>
                  <a:srgbClr val="002060"/>
                </a:solidFill>
              </a:rPr>
              <a:t>- водка «Мерная на молоке», емкостью 0,5 л, крепостью 40%, даты розлива отсутствует, производства: на контрэтикетке – ООО «ВКЗ «</a:t>
            </a:r>
            <a:r>
              <a:rPr lang="ru-RU" sz="1200" dirty="0" err="1">
                <a:solidFill>
                  <a:srgbClr val="002060"/>
                </a:solidFill>
              </a:rPr>
              <a:t>Росарм</a:t>
            </a:r>
            <a:r>
              <a:rPr lang="ru-RU" sz="1200" dirty="0">
                <a:solidFill>
                  <a:srgbClr val="002060"/>
                </a:solidFill>
              </a:rPr>
              <a:t>», на ФСМ – ООО «Инфо Систем», в количестве </a:t>
            </a:r>
            <a:r>
              <a:rPr lang="ru-RU" sz="1200" dirty="0" smtClean="0">
                <a:solidFill>
                  <a:srgbClr val="002060"/>
                </a:solidFill>
              </a:rPr>
              <a:t>5 </a:t>
            </a:r>
            <a:r>
              <a:rPr lang="ru-RU" sz="1200" dirty="0">
                <a:solidFill>
                  <a:srgbClr val="002060"/>
                </a:solidFill>
              </a:rPr>
              <a:t>бут., реализуемая по цене 220 руб. 00 коп</a:t>
            </a:r>
            <a:r>
              <a:rPr lang="ru-RU" sz="1200" dirty="0" smtClean="0">
                <a:solidFill>
                  <a:srgbClr val="002060"/>
                </a:solidFill>
              </a:rPr>
              <a:t>.;</a:t>
            </a:r>
            <a:endParaRPr lang="ru-RU" sz="1200" dirty="0">
              <a:solidFill>
                <a:srgbClr val="002060"/>
              </a:solidFill>
            </a:endParaRPr>
          </a:p>
          <a:p>
            <a:r>
              <a:rPr lang="ru-RU" sz="1200" dirty="0">
                <a:solidFill>
                  <a:srgbClr val="002060"/>
                </a:solidFill>
              </a:rPr>
              <a:t>- водка «Мерная на молоке», емкостью 0,7 л, крепостью 40%, даты розлива 06.12.2013, производства: на контрэтикетке – ОАО «ЛВЗ «Ярославский», на ФСМ </a:t>
            </a:r>
            <a:r>
              <a:rPr lang="ru-RU" sz="1200" dirty="0" smtClean="0">
                <a:solidFill>
                  <a:srgbClr val="002060"/>
                </a:solidFill>
              </a:rPr>
              <a:t>– ООО </a:t>
            </a:r>
            <a:r>
              <a:rPr lang="ru-RU" sz="1200" dirty="0">
                <a:solidFill>
                  <a:srgbClr val="002060"/>
                </a:solidFill>
              </a:rPr>
              <a:t>«</a:t>
            </a:r>
            <a:r>
              <a:rPr lang="ru-RU" sz="1200" dirty="0" err="1">
                <a:solidFill>
                  <a:srgbClr val="002060"/>
                </a:solidFill>
              </a:rPr>
              <a:t>Госспиртконтроль</a:t>
            </a:r>
            <a:r>
              <a:rPr lang="ru-RU" sz="1200" dirty="0">
                <a:solidFill>
                  <a:srgbClr val="002060"/>
                </a:solidFill>
              </a:rPr>
              <a:t>», в количестве </a:t>
            </a:r>
            <a:r>
              <a:rPr lang="ru-RU" sz="1200" dirty="0" smtClean="0">
                <a:solidFill>
                  <a:srgbClr val="002060"/>
                </a:solidFill>
              </a:rPr>
              <a:t>6 </a:t>
            </a:r>
            <a:r>
              <a:rPr lang="ru-RU" sz="1200" dirty="0">
                <a:solidFill>
                  <a:srgbClr val="002060"/>
                </a:solidFill>
              </a:rPr>
              <a:t>бут., реализуемая по цене 370 руб. 00 коп</a:t>
            </a:r>
            <a:r>
              <a:rPr lang="ru-RU" sz="1200" dirty="0" smtClean="0">
                <a:solidFill>
                  <a:srgbClr val="002060"/>
                </a:solidFill>
              </a:rPr>
              <a:t>.;</a:t>
            </a:r>
            <a:endParaRPr lang="ru-RU" sz="1200" dirty="0">
              <a:solidFill>
                <a:srgbClr val="002060"/>
              </a:solidFill>
            </a:endParaRPr>
          </a:p>
          <a:p>
            <a:r>
              <a:rPr lang="ru-RU" sz="1200" dirty="0">
                <a:solidFill>
                  <a:srgbClr val="002060"/>
                </a:solidFill>
              </a:rPr>
              <a:t>- водка «Журавли», емкостью 0,5 л, крепостью 40%, даты розлива 12.11.2012, производства: на контрэтикетке – ЗАО «ЛВЗ «Топаз», на ФСМ – ООО «ЛВЗ «Топаз» в количестве </a:t>
            </a:r>
            <a:r>
              <a:rPr lang="ru-RU" sz="1200" dirty="0" smtClean="0">
                <a:solidFill>
                  <a:srgbClr val="002060"/>
                </a:solidFill>
              </a:rPr>
              <a:t>6 </a:t>
            </a:r>
            <a:r>
              <a:rPr lang="ru-RU" sz="1200" dirty="0">
                <a:solidFill>
                  <a:srgbClr val="002060"/>
                </a:solidFill>
              </a:rPr>
              <a:t>бут., реализуемая по цене 280 руб. 00 коп</a:t>
            </a:r>
            <a:r>
              <a:rPr lang="ru-RU" sz="1200" dirty="0" smtClean="0">
                <a:solidFill>
                  <a:srgbClr val="002060"/>
                </a:solidFill>
              </a:rPr>
              <a:t>.;</a:t>
            </a:r>
            <a:endParaRPr lang="ru-RU" sz="1200" dirty="0">
              <a:solidFill>
                <a:srgbClr val="002060"/>
              </a:solidFill>
            </a:endParaRPr>
          </a:p>
          <a:p>
            <a:r>
              <a:rPr lang="ru-RU" sz="1200" dirty="0">
                <a:solidFill>
                  <a:srgbClr val="002060"/>
                </a:solidFill>
              </a:rPr>
              <a:t>- водка «Хлебный дар классическая», емкостью 0,5 л, крепостью 40%, даты розлива отсутствует, производства Украина ООО «НВК» в количестве </a:t>
            </a:r>
            <a:r>
              <a:rPr lang="ru-RU" sz="1200" dirty="0" smtClean="0">
                <a:solidFill>
                  <a:srgbClr val="002060"/>
                </a:solidFill>
              </a:rPr>
              <a:t>10 </a:t>
            </a:r>
            <a:r>
              <a:rPr lang="ru-RU" sz="1200" dirty="0">
                <a:solidFill>
                  <a:srgbClr val="002060"/>
                </a:solidFill>
              </a:rPr>
              <a:t>бут., реализуемая по цене 220 руб. 00 коп</a:t>
            </a:r>
            <a:r>
              <a:rPr lang="ru-RU" sz="1200" dirty="0" smtClean="0">
                <a:solidFill>
                  <a:srgbClr val="002060"/>
                </a:solidFill>
              </a:rPr>
              <a:t>.;</a:t>
            </a:r>
            <a:endParaRPr lang="ru-RU" sz="1200" dirty="0">
              <a:solidFill>
                <a:srgbClr val="002060"/>
              </a:solidFill>
            </a:endParaRPr>
          </a:p>
          <a:p>
            <a:r>
              <a:rPr lang="ru-RU" sz="1200" dirty="0">
                <a:solidFill>
                  <a:srgbClr val="002060"/>
                </a:solidFill>
              </a:rPr>
              <a:t>- водка: на этикетке – «</a:t>
            </a:r>
            <a:r>
              <a:rPr lang="ru-RU" sz="1200" dirty="0" err="1">
                <a:solidFill>
                  <a:srgbClr val="002060"/>
                </a:solidFill>
              </a:rPr>
              <a:t>Медведич</a:t>
            </a:r>
            <a:r>
              <a:rPr lang="ru-RU" sz="1200" dirty="0">
                <a:solidFill>
                  <a:srgbClr val="002060"/>
                </a:solidFill>
              </a:rPr>
              <a:t> люкс», на ФСМ – «Любимый графинчик» емкостью 0,5 л, крепостью 40%, даты розлива отсутствует, производства: на контрэтикетке – ОАО «Московский межреспубликанский винодельческий завод», на ФСМ – ООО «ЛВЗ «ДИО» в количестве </a:t>
            </a:r>
            <a:r>
              <a:rPr lang="ru-RU" sz="1200" dirty="0" smtClean="0">
                <a:solidFill>
                  <a:srgbClr val="002060"/>
                </a:solidFill>
              </a:rPr>
              <a:t>14 </a:t>
            </a:r>
            <a:r>
              <a:rPr lang="ru-RU" sz="1200" dirty="0">
                <a:solidFill>
                  <a:srgbClr val="002060"/>
                </a:solidFill>
              </a:rPr>
              <a:t>бут., реализуемая по цене 200 руб. 00 коп</a:t>
            </a:r>
            <a:r>
              <a:rPr lang="ru-RU" sz="1200" dirty="0" smtClean="0">
                <a:solidFill>
                  <a:srgbClr val="002060"/>
                </a:solidFill>
              </a:rPr>
              <a:t>.;</a:t>
            </a:r>
            <a:endParaRPr lang="ru-RU" sz="1200" dirty="0">
              <a:solidFill>
                <a:srgbClr val="002060"/>
              </a:solidFill>
            </a:endParaRPr>
          </a:p>
          <a:p>
            <a:r>
              <a:rPr lang="ru-RU" sz="1200" dirty="0">
                <a:solidFill>
                  <a:srgbClr val="002060"/>
                </a:solidFill>
              </a:rPr>
              <a:t>- водка «Пять озер», емкостью 0,5 л, крепостью 40%, даты розлива 18.04.2015, производства: на этикетке – ООО «</a:t>
            </a:r>
            <a:r>
              <a:rPr lang="ru-RU" sz="1200" dirty="0" err="1">
                <a:solidFill>
                  <a:srgbClr val="002060"/>
                </a:solidFill>
              </a:rPr>
              <a:t>Омсквинпром</a:t>
            </a:r>
            <a:r>
              <a:rPr lang="ru-RU" sz="1200" dirty="0">
                <a:solidFill>
                  <a:srgbClr val="002060"/>
                </a:solidFill>
              </a:rPr>
              <a:t>», на ФСМ – ООО «</a:t>
            </a:r>
            <a:r>
              <a:rPr lang="ru-RU" sz="1200" dirty="0" err="1">
                <a:solidFill>
                  <a:srgbClr val="002060"/>
                </a:solidFill>
              </a:rPr>
              <a:t>Омсвинпром</a:t>
            </a:r>
            <a:r>
              <a:rPr lang="ru-RU" sz="1200" dirty="0">
                <a:solidFill>
                  <a:srgbClr val="002060"/>
                </a:solidFill>
              </a:rPr>
              <a:t>» в количестве </a:t>
            </a:r>
            <a:r>
              <a:rPr lang="ru-RU" sz="1200" dirty="0" smtClean="0">
                <a:solidFill>
                  <a:srgbClr val="002060"/>
                </a:solidFill>
              </a:rPr>
              <a:t>5 </a:t>
            </a:r>
            <a:r>
              <a:rPr lang="ru-RU" sz="1200" dirty="0">
                <a:solidFill>
                  <a:srgbClr val="002060"/>
                </a:solidFill>
              </a:rPr>
              <a:t>бут., реализуемая по цене 220 руб. 00 </a:t>
            </a:r>
            <a:r>
              <a:rPr lang="ru-RU" sz="1200" dirty="0" smtClean="0">
                <a:solidFill>
                  <a:srgbClr val="002060"/>
                </a:solidFill>
              </a:rPr>
              <a:t>коп.;</a:t>
            </a:r>
            <a:endParaRPr lang="ru-RU" sz="1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5777" y="1494437"/>
            <a:ext cx="8392446" cy="4742875"/>
          </a:xfrm>
        </p:spPr>
        <p:txBody>
          <a:bodyPr>
            <a:normAutofit fontScale="40000" lnSpcReduction="20000"/>
          </a:bodyPr>
          <a:lstStyle/>
          <a:p>
            <a:r>
              <a:rPr lang="ru-RU" sz="3100" dirty="0">
                <a:solidFill>
                  <a:srgbClr val="002060"/>
                </a:solidFill>
              </a:rPr>
              <a:t>- водка особая «Зеленая марка кедровая», емкостью 0,5 л, крепостью 40%, даты розлива 18.04.2015, производства ЗАО «ЛВЗ «Топаз» в количестве </a:t>
            </a:r>
            <a:r>
              <a:rPr lang="ru-RU" sz="3100" dirty="0" smtClean="0">
                <a:solidFill>
                  <a:srgbClr val="002060"/>
                </a:solidFill>
              </a:rPr>
              <a:t>14 </a:t>
            </a:r>
            <a:r>
              <a:rPr lang="ru-RU" sz="3100" dirty="0">
                <a:solidFill>
                  <a:srgbClr val="002060"/>
                </a:solidFill>
              </a:rPr>
              <a:t>бут., реализуемая по цене 200 руб. 00 коп.;</a:t>
            </a:r>
          </a:p>
          <a:p>
            <a:r>
              <a:rPr lang="ru-RU" sz="3100" dirty="0">
                <a:solidFill>
                  <a:srgbClr val="002060"/>
                </a:solidFill>
              </a:rPr>
              <a:t>- водка «Золото славян классическая», емкостью 0,5 л, крепостью 40%, даты розлива 14.06.2013, производства ООО «Сервис» в количестве </a:t>
            </a:r>
            <a:r>
              <a:rPr lang="ru-RU" sz="3100" dirty="0" smtClean="0">
                <a:solidFill>
                  <a:srgbClr val="002060"/>
                </a:solidFill>
              </a:rPr>
              <a:t>7 </a:t>
            </a:r>
            <a:r>
              <a:rPr lang="ru-RU" sz="3100" dirty="0">
                <a:solidFill>
                  <a:srgbClr val="002060"/>
                </a:solidFill>
              </a:rPr>
              <a:t>бут., реализуемая по цене 200 руб. 00 коп.;</a:t>
            </a:r>
          </a:p>
          <a:p>
            <a:r>
              <a:rPr lang="ru-RU" sz="3100" dirty="0">
                <a:solidFill>
                  <a:srgbClr val="002060"/>
                </a:solidFill>
              </a:rPr>
              <a:t>- водка особая «</a:t>
            </a:r>
            <a:r>
              <a:rPr lang="ru-RU" sz="3100" dirty="0" err="1">
                <a:solidFill>
                  <a:srgbClr val="002060"/>
                </a:solidFill>
              </a:rPr>
              <a:t>Хортиця</a:t>
            </a:r>
            <a:r>
              <a:rPr lang="ru-RU" sz="3100" dirty="0">
                <a:solidFill>
                  <a:srgbClr val="002060"/>
                </a:solidFill>
              </a:rPr>
              <a:t> Серебряная прохлада», емкостью 0,5 л, крепостью 40%, даты розлива отсутствует, производства: на контрэтикетке – ООО «Украинская </a:t>
            </a:r>
            <a:r>
              <a:rPr lang="ru-RU" sz="3100" dirty="0" err="1">
                <a:solidFill>
                  <a:srgbClr val="002060"/>
                </a:solidFill>
              </a:rPr>
              <a:t>дистрибуционная</a:t>
            </a:r>
            <a:r>
              <a:rPr lang="ru-RU" sz="3100" dirty="0">
                <a:solidFill>
                  <a:srgbClr val="002060"/>
                </a:solidFill>
              </a:rPr>
              <a:t> компания», на ФСМ – ООО «Русский север» в количестве </a:t>
            </a:r>
            <a:r>
              <a:rPr lang="ru-RU" sz="3100" dirty="0" smtClean="0">
                <a:solidFill>
                  <a:srgbClr val="002060"/>
                </a:solidFill>
              </a:rPr>
              <a:t>9 </a:t>
            </a:r>
            <a:r>
              <a:rPr lang="ru-RU" sz="3100" dirty="0">
                <a:solidFill>
                  <a:srgbClr val="002060"/>
                </a:solidFill>
              </a:rPr>
              <a:t>бут., реализуемая по цене 220 руб. 00 коп.;</a:t>
            </a:r>
          </a:p>
          <a:p>
            <a:r>
              <a:rPr lang="ru-RU" sz="3100" dirty="0">
                <a:solidFill>
                  <a:srgbClr val="002060"/>
                </a:solidFill>
              </a:rPr>
              <a:t>- водка: на этикетке – «</a:t>
            </a:r>
            <a:r>
              <a:rPr lang="ru-RU" sz="3100" dirty="0" err="1">
                <a:solidFill>
                  <a:srgbClr val="002060"/>
                </a:solidFill>
              </a:rPr>
              <a:t>Дистарка</a:t>
            </a:r>
            <a:r>
              <a:rPr lang="ru-RU" sz="3100" dirty="0">
                <a:solidFill>
                  <a:srgbClr val="002060"/>
                </a:solidFill>
              </a:rPr>
              <a:t> золотая серия березовая», на ФСМ – «Золотая серия», емкостью 0,5 л, крепостью 40%, даты розлива 06.05.2012, производства ООО «Первый питейный </a:t>
            </a:r>
            <a:r>
              <a:rPr lang="ru-RU" sz="3100" dirty="0" err="1">
                <a:solidFill>
                  <a:srgbClr val="002060"/>
                </a:solidFill>
              </a:rPr>
              <a:t>заводъ</a:t>
            </a:r>
            <a:r>
              <a:rPr lang="ru-RU" sz="3100" dirty="0">
                <a:solidFill>
                  <a:srgbClr val="002060"/>
                </a:solidFill>
              </a:rPr>
              <a:t>» в количестве </a:t>
            </a:r>
            <a:r>
              <a:rPr lang="ru-RU" sz="3100" dirty="0" smtClean="0">
                <a:solidFill>
                  <a:srgbClr val="002060"/>
                </a:solidFill>
              </a:rPr>
              <a:t>8 </a:t>
            </a:r>
            <a:r>
              <a:rPr lang="ru-RU" sz="3100" dirty="0">
                <a:solidFill>
                  <a:srgbClr val="002060"/>
                </a:solidFill>
              </a:rPr>
              <a:t>бут., реализуемая по цене 265 руб. 00 коп.;</a:t>
            </a:r>
          </a:p>
          <a:p>
            <a:r>
              <a:rPr lang="ru-RU" sz="3100" dirty="0">
                <a:solidFill>
                  <a:srgbClr val="002060"/>
                </a:solidFill>
              </a:rPr>
              <a:t>- водка «Черный бриллиант», емкостью 0,5 л, крепостью 40%, даты розлива отсутствует, производства: на контрэтикетке – ОАО «ЛВЗ «Нива», на ФСМ – ООО «ЛВЗ «Нива» в количестве </a:t>
            </a:r>
            <a:r>
              <a:rPr lang="ru-RU" sz="3100" dirty="0" smtClean="0">
                <a:solidFill>
                  <a:srgbClr val="002060"/>
                </a:solidFill>
              </a:rPr>
              <a:t>8 </a:t>
            </a:r>
            <a:r>
              <a:rPr lang="ru-RU" sz="3100" dirty="0">
                <a:solidFill>
                  <a:srgbClr val="002060"/>
                </a:solidFill>
              </a:rPr>
              <a:t>бут., реализуемая по цене 235 руб. 00 коп.;</a:t>
            </a:r>
          </a:p>
          <a:p>
            <a:r>
              <a:rPr lang="ru-RU" sz="3100" dirty="0">
                <a:solidFill>
                  <a:srgbClr val="002060"/>
                </a:solidFill>
              </a:rPr>
              <a:t>- водка: на этикетке «Финская серебро», на ФСМ – «Финская», емкостью 0,5 л, крепостью 40%, даты розлива </a:t>
            </a:r>
            <a:r>
              <a:rPr lang="ru-RU" sz="3100" dirty="0" err="1">
                <a:solidFill>
                  <a:srgbClr val="002060"/>
                </a:solidFill>
              </a:rPr>
              <a:t>отсуствует</a:t>
            </a:r>
            <a:r>
              <a:rPr lang="ru-RU" sz="3100" dirty="0">
                <a:solidFill>
                  <a:srgbClr val="002060"/>
                </a:solidFill>
              </a:rPr>
              <a:t>, производства: на контрэтикетке – ООО «Чегемский </a:t>
            </a:r>
            <a:r>
              <a:rPr lang="ru-RU" sz="3100" dirty="0" err="1">
                <a:solidFill>
                  <a:srgbClr val="002060"/>
                </a:solidFill>
              </a:rPr>
              <a:t>винпищепром</a:t>
            </a:r>
            <a:r>
              <a:rPr lang="ru-RU" sz="3100" dirty="0">
                <a:solidFill>
                  <a:srgbClr val="002060"/>
                </a:solidFill>
              </a:rPr>
              <a:t>», на ФСМ – ООО «</a:t>
            </a:r>
            <a:r>
              <a:rPr lang="ru-RU" sz="3100" dirty="0" err="1">
                <a:solidFill>
                  <a:srgbClr val="002060"/>
                </a:solidFill>
              </a:rPr>
              <a:t>Экония</a:t>
            </a:r>
            <a:r>
              <a:rPr lang="ru-RU" sz="3100" dirty="0">
                <a:solidFill>
                  <a:srgbClr val="002060"/>
                </a:solidFill>
              </a:rPr>
              <a:t>» в количестве </a:t>
            </a:r>
            <a:r>
              <a:rPr lang="ru-RU" sz="3100" dirty="0" smtClean="0">
                <a:solidFill>
                  <a:srgbClr val="002060"/>
                </a:solidFill>
              </a:rPr>
              <a:t>13 </a:t>
            </a:r>
            <a:r>
              <a:rPr lang="ru-RU" sz="3100" dirty="0">
                <a:solidFill>
                  <a:srgbClr val="002060"/>
                </a:solidFill>
              </a:rPr>
              <a:t>бут., реализуемая по цене 200 руб. 00 коп.;</a:t>
            </a:r>
          </a:p>
          <a:p>
            <a:r>
              <a:rPr lang="ru-RU" sz="3100" dirty="0">
                <a:solidFill>
                  <a:srgbClr val="002060"/>
                </a:solidFill>
              </a:rPr>
              <a:t>- водка «Парламент», емкостью 0,5 л, крепостью 40%, даты розлива отсутствует, производства ООО «Парламент </a:t>
            </a:r>
            <a:r>
              <a:rPr lang="ru-RU" sz="3100" dirty="0" err="1">
                <a:solidFill>
                  <a:srgbClr val="002060"/>
                </a:solidFill>
              </a:rPr>
              <a:t>продакшн</a:t>
            </a:r>
            <a:r>
              <a:rPr lang="ru-RU" sz="3100" dirty="0">
                <a:solidFill>
                  <a:srgbClr val="002060"/>
                </a:solidFill>
              </a:rPr>
              <a:t>» в количестве </a:t>
            </a:r>
            <a:r>
              <a:rPr lang="ru-RU" sz="3100" dirty="0" smtClean="0">
                <a:solidFill>
                  <a:srgbClr val="002060"/>
                </a:solidFill>
              </a:rPr>
              <a:t>21 </a:t>
            </a:r>
            <a:r>
              <a:rPr lang="ru-RU" sz="3100" dirty="0">
                <a:solidFill>
                  <a:srgbClr val="002060"/>
                </a:solidFill>
              </a:rPr>
              <a:t>бут., реализуемая по цене 280 руб. 00 коп.;</a:t>
            </a:r>
          </a:p>
          <a:p>
            <a:r>
              <a:rPr lang="ru-RU" sz="3100" dirty="0">
                <a:solidFill>
                  <a:srgbClr val="002060"/>
                </a:solidFill>
              </a:rPr>
              <a:t>- водка «Черный бриллиант», емкостью 1 л, крепостью 40%, даты розлива отсутствует, производства: на контрэтикетке – ОАО «ЛВЗ «Нива», на ФСМ – ООО «Лаз «Нива» в количестве </a:t>
            </a:r>
            <a:r>
              <a:rPr lang="ru-RU" sz="3100" dirty="0" smtClean="0">
                <a:solidFill>
                  <a:srgbClr val="002060"/>
                </a:solidFill>
              </a:rPr>
              <a:t>8 </a:t>
            </a:r>
            <a:r>
              <a:rPr lang="ru-RU" sz="3100" dirty="0">
                <a:solidFill>
                  <a:srgbClr val="002060"/>
                </a:solidFill>
              </a:rPr>
              <a:t>бут., реализуемая по цене 560 руб. 00 коп.;</a:t>
            </a:r>
          </a:p>
          <a:p>
            <a:r>
              <a:rPr lang="ru-RU" sz="3100" dirty="0">
                <a:solidFill>
                  <a:srgbClr val="002060"/>
                </a:solidFill>
              </a:rPr>
              <a:t>- водка: на этикетке – «Финская серебро», на ФСМ – «Финская», емкостью 0,25 л, крепостью 40%, даты розлива отсутствует, производства: на контрэтикетке – ООО «Оникс», на ФСМ – ООО «Рада» в количестве </a:t>
            </a:r>
            <a:r>
              <a:rPr lang="ru-RU" sz="3100" dirty="0" smtClean="0">
                <a:solidFill>
                  <a:srgbClr val="002060"/>
                </a:solidFill>
              </a:rPr>
              <a:t>22 </a:t>
            </a:r>
            <a:r>
              <a:rPr lang="ru-RU" sz="3100" dirty="0">
                <a:solidFill>
                  <a:srgbClr val="002060"/>
                </a:solidFill>
              </a:rPr>
              <a:t>бут., реализуемая по цене 130 руб. 00 коп.;</a:t>
            </a:r>
          </a:p>
          <a:p>
            <a:r>
              <a:rPr lang="ru-RU" sz="3100" dirty="0">
                <a:solidFill>
                  <a:srgbClr val="002060"/>
                </a:solidFill>
              </a:rPr>
              <a:t>- водка «Золото славян», емкостью 0,25 л, крепостью 40%, даты розлива 03.12.2014, производства ООО «Сервис» в количестве </a:t>
            </a:r>
            <a:r>
              <a:rPr lang="ru-RU" sz="3100" dirty="0" smtClean="0">
                <a:solidFill>
                  <a:srgbClr val="002060"/>
                </a:solidFill>
              </a:rPr>
              <a:t>40 </a:t>
            </a:r>
            <a:r>
              <a:rPr lang="ru-RU" sz="3100" dirty="0">
                <a:solidFill>
                  <a:srgbClr val="002060"/>
                </a:solidFill>
              </a:rPr>
              <a:t>бут., реализуемая по цене 130 руб. 00 коп.;</a:t>
            </a:r>
          </a:p>
          <a:p>
            <a:r>
              <a:rPr lang="ru-RU" sz="3100" dirty="0">
                <a:solidFill>
                  <a:srgbClr val="002060"/>
                </a:solidFill>
              </a:rPr>
              <a:t>- водка «Старая песня», емкостью 0,25 л, крепостью 40%, даты розлива 07.02.2013, производства ООО «Березка» в количестве </a:t>
            </a:r>
            <a:r>
              <a:rPr lang="ru-RU" sz="3100" dirty="0" smtClean="0">
                <a:solidFill>
                  <a:srgbClr val="002060"/>
                </a:solidFill>
              </a:rPr>
              <a:t>9 </a:t>
            </a:r>
            <a:r>
              <a:rPr lang="ru-RU" sz="3100" dirty="0">
                <a:solidFill>
                  <a:srgbClr val="002060"/>
                </a:solidFill>
              </a:rPr>
              <a:t>бут., реализуемая по цене 130 руб. 00 коп</a:t>
            </a:r>
            <a:r>
              <a:rPr lang="ru-RU" sz="3100" dirty="0" smtClean="0">
                <a:solidFill>
                  <a:srgbClr val="002060"/>
                </a:solidFill>
              </a:rPr>
              <a:t>.</a:t>
            </a:r>
            <a:endParaRPr lang="ru-RU" sz="3100" dirty="0">
              <a:solidFill>
                <a:srgbClr val="00206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8555848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5777" y="1494437"/>
            <a:ext cx="8392446" cy="1790547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002060"/>
                </a:solidFill>
              </a:rPr>
              <a:t>- водка «Царская охота платиновая», емкостью 0,5 л, крепостью 40%, даты розлива отсутствует, производства ООО «Курант» в количестве </a:t>
            </a:r>
            <a:r>
              <a:rPr lang="ru-RU" sz="1200" dirty="0" smtClean="0">
                <a:solidFill>
                  <a:srgbClr val="002060"/>
                </a:solidFill>
              </a:rPr>
              <a:t>34 </a:t>
            </a:r>
            <a:r>
              <a:rPr lang="ru-RU" sz="1200" dirty="0">
                <a:solidFill>
                  <a:srgbClr val="002060"/>
                </a:solidFill>
              </a:rPr>
              <a:t>бут., реализуемая по цене 150 руб. 00 коп.;</a:t>
            </a:r>
          </a:p>
          <a:p>
            <a:r>
              <a:rPr lang="ru-RU" sz="1200" dirty="0">
                <a:solidFill>
                  <a:srgbClr val="002060"/>
                </a:solidFill>
              </a:rPr>
              <a:t>- водка «Белая береза», емкостью 0,5 л, крепостью 40%, даты розлива 09.10.2012, производства ООО «Курант» в количестве </a:t>
            </a:r>
            <a:r>
              <a:rPr lang="ru-RU" sz="1200" dirty="0" smtClean="0">
                <a:solidFill>
                  <a:srgbClr val="002060"/>
                </a:solidFill>
              </a:rPr>
              <a:t>22 </a:t>
            </a:r>
            <a:r>
              <a:rPr lang="ru-RU" sz="1200" dirty="0">
                <a:solidFill>
                  <a:srgbClr val="002060"/>
                </a:solidFill>
              </a:rPr>
              <a:t>бут., реализуемая по цене 150 руб. 00 коп.;</a:t>
            </a:r>
          </a:p>
          <a:p>
            <a:r>
              <a:rPr lang="ru-RU" sz="1200" dirty="0">
                <a:solidFill>
                  <a:srgbClr val="002060"/>
                </a:solidFill>
              </a:rPr>
              <a:t>- водка «Пшеничная», емкостью 0,5 л, крепостью 40%, даты розлива 21.01.2013, производства ООО «</a:t>
            </a:r>
            <a:r>
              <a:rPr lang="ru-RU" sz="1200" dirty="0" err="1">
                <a:solidFill>
                  <a:srgbClr val="002060"/>
                </a:solidFill>
              </a:rPr>
              <a:t>Серебряно-прудский</a:t>
            </a:r>
            <a:r>
              <a:rPr lang="ru-RU" sz="1200" dirty="0">
                <a:solidFill>
                  <a:srgbClr val="002060"/>
                </a:solidFill>
              </a:rPr>
              <a:t> ЛВЗ» в количестве </a:t>
            </a:r>
            <a:r>
              <a:rPr lang="ru-RU" sz="1200" dirty="0" smtClean="0">
                <a:solidFill>
                  <a:srgbClr val="002060"/>
                </a:solidFill>
              </a:rPr>
              <a:t>18 </a:t>
            </a:r>
            <a:r>
              <a:rPr lang="ru-RU" sz="1200" dirty="0">
                <a:solidFill>
                  <a:srgbClr val="002060"/>
                </a:solidFill>
              </a:rPr>
              <a:t>бут., реализуемая по цене 120 руб. 00 коп.;</a:t>
            </a:r>
          </a:p>
          <a:p>
            <a:r>
              <a:rPr lang="ru-RU" sz="1200" dirty="0">
                <a:solidFill>
                  <a:srgbClr val="002060"/>
                </a:solidFill>
              </a:rPr>
              <a:t>- водка «Пшеничная», емкостью 0,25 л, крепостью 40%, даты розлива 18.04.2015, производства: на контрэтикетке – ООО «Курант», на ФСМ – ПКФ «Березка» в количестве </a:t>
            </a:r>
            <a:r>
              <a:rPr lang="ru-RU" sz="1200" dirty="0" smtClean="0">
                <a:solidFill>
                  <a:srgbClr val="002060"/>
                </a:solidFill>
              </a:rPr>
              <a:t>32 </a:t>
            </a:r>
            <a:r>
              <a:rPr lang="ru-RU" sz="1200" dirty="0">
                <a:solidFill>
                  <a:srgbClr val="002060"/>
                </a:solidFill>
              </a:rPr>
              <a:t>бут., реализуемая по цене 85 руб. 00 коп</a:t>
            </a:r>
            <a:r>
              <a:rPr lang="ru-RU" sz="1200" dirty="0" smtClean="0">
                <a:solidFill>
                  <a:srgbClr val="002060"/>
                </a:solidFill>
              </a:rPr>
              <a:t>.</a:t>
            </a:r>
            <a:endParaRPr lang="ru-RU" sz="1200" dirty="0">
              <a:solidFill>
                <a:srgbClr val="00206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1"/>
          <p:cNvGrpSpPr/>
          <p:nvPr/>
        </p:nvGrpSpPr>
        <p:grpSpPr>
          <a:xfrm>
            <a:off x="1763688" y="3429000"/>
            <a:ext cx="5616624" cy="2304256"/>
            <a:chOff x="4252924" y="3501008"/>
            <a:chExt cx="4330804" cy="1655984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grpSpPr>
        <p:pic>
          <p:nvPicPr>
            <p:cNvPr id="2050" name="Picture 2" descr="Z:\7. Отдел контроля за легальностью производства и  оборота\Ю.Б. Ли\МОИ ПРОВЕРКИ\2016\Мониторинг\Приморский край\Эргашев А.Х.у\Видео фото\IMG_1011.JPG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453842" y="3501008"/>
              <a:ext cx="1129886" cy="16559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1" name="Picture 3" descr="Z:\7. Отдел контроля за легальностью производства и  оборота\Ю.Б. Ли\МОИ ПРОВЕРКИ\2016\Мониторинг\Приморский край\Эргашев А.Х.у\Видео фото\IMG_1013.JP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252924" y="3501008"/>
              <a:ext cx="3200000" cy="16559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Прямоугольник 8"/>
          <p:cNvSpPr/>
          <p:nvPr/>
        </p:nvSpPr>
        <p:spPr>
          <a:xfrm>
            <a:off x="2964645" y="3827075"/>
            <a:ext cx="32147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ИЗЪЯТИЕ</a:t>
            </a:r>
            <a:endParaRPr lang="ru-RU" sz="3200" dirty="0" smtClean="0"/>
          </a:p>
          <a:p>
            <a:pPr algn="ctr"/>
            <a:endParaRPr lang="ru-RU" sz="2000" dirty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25044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611560" y="1268760"/>
            <a:ext cx="7848872" cy="830997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D57D9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Алкогольная продукция изъята и </a:t>
            </a:r>
            <a:r>
              <a:rPr lang="ru-RU" sz="1600" dirty="0" smtClean="0"/>
              <a:t>направлена </a:t>
            </a:r>
            <a:r>
              <a:rPr lang="ru-RU" sz="1600" dirty="0" smtClean="0"/>
              <a:t>в Экспертно-криминалистический центр </a:t>
            </a:r>
            <a:r>
              <a:rPr lang="ru-RU" sz="1600" dirty="0" smtClean="0"/>
              <a:t>УМВД </a:t>
            </a:r>
            <a:r>
              <a:rPr lang="ru-RU" sz="1600" dirty="0" smtClean="0"/>
              <a:t>России по Хабаровскому </a:t>
            </a:r>
            <a:r>
              <a:rPr lang="ru-RU" sz="1600" dirty="0" smtClean="0"/>
              <a:t>краю для </a:t>
            </a:r>
            <a:r>
              <a:rPr lang="ru-RU" sz="1600" dirty="0" smtClean="0"/>
              <a:t>проведение экспертизы подлинности </a:t>
            </a:r>
            <a:r>
              <a:rPr lang="ru-RU" sz="1600" dirty="0" smtClean="0"/>
              <a:t>федеральных </a:t>
            </a:r>
            <a:r>
              <a:rPr lang="ru-RU" sz="1600" dirty="0" smtClean="0"/>
              <a:t>специальных марок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57158" y="4857760"/>
            <a:ext cx="8463314" cy="830997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D57D9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Согласно заключению эксперта </a:t>
            </a:r>
            <a:r>
              <a:rPr lang="ru-RU" sz="1600" dirty="0"/>
              <a:t>от </a:t>
            </a:r>
            <a:r>
              <a:rPr lang="ru-RU" sz="1600" dirty="0"/>
              <a:t>25.01.2016 № 96-Э </a:t>
            </a:r>
            <a:r>
              <a:rPr lang="ru-RU" sz="1600" dirty="0" smtClean="0"/>
              <a:t>федеральные </a:t>
            </a:r>
            <a:r>
              <a:rPr lang="ru-RU" sz="1600" dirty="0" smtClean="0"/>
              <a:t>специальные марки, </a:t>
            </a:r>
          </a:p>
          <a:p>
            <a:pPr algn="ctr"/>
            <a:r>
              <a:rPr lang="ru-RU" sz="1600" dirty="0" smtClean="0"/>
              <a:t>нанесенные на </a:t>
            </a:r>
            <a:r>
              <a:rPr lang="ru-RU" sz="1600" dirty="0" smtClean="0"/>
              <a:t>изъятую у </a:t>
            </a:r>
            <a:r>
              <a:rPr lang="ru-RU" sz="1600" dirty="0" err="1"/>
              <a:t>Эргашева</a:t>
            </a:r>
            <a:r>
              <a:rPr lang="ru-RU" sz="1600" dirty="0"/>
              <a:t> А.Х.У. </a:t>
            </a:r>
            <a:r>
              <a:rPr lang="ru-RU" sz="1600" dirty="0" smtClean="0"/>
              <a:t>алкогольную </a:t>
            </a:r>
            <a:r>
              <a:rPr lang="ru-RU" sz="1600" dirty="0" smtClean="0"/>
              <a:t>продукцию,</a:t>
            </a:r>
          </a:p>
          <a:p>
            <a:pPr algn="ctr"/>
            <a:r>
              <a:rPr lang="ru-RU" sz="1600" dirty="0" smtClean="0"/>
              <a:t>изготовлены </a:t>
            </a:r>
            <a:r>
              <a:rPr lang="ru-RU" sz="1600" dirty="0"/>
              <a:t>не производством ФГУП </a:t>
            </a:r>
            <a:r>
              <a:rPr lang="ru-RU" sz="1600" dirty="0" smtClean="0"/>
              <a:t>Гознак</a:t>
            </a:r>
            <a:r>
              <a:rPr lang="ru-RU" sz="1600" dirty="0" smtClean="0"/>
              <a:t>.</a:t>
            </a:r>
            <a:endParaRPr lang="ru-RU" sz="1600" dirty="0" smtClean="0"/>
          </a:p>
        </p:txBody>
      </p:sp>
      <p:grpSp>
        <p:nvGrpSpPr>
          <p:cNvPr id="2" name="Группа 1"/>
          <p:cNvGrpSpPr/>
          <p:nvPr/>
        </p:nvGrpSpPr>
        <p:grpSpPr>
          <a:xfrm>
            <a:off x="3930436" y="2424697"/>
            <a:ext cx="5143536" cy="1714515"/>
            <a:chOff x="2786050" y="1142982"/>
            <a:chExt cx="5143536" cy="1714515"/>
          </a:xfrm>
        </p:grpSpPr>
        <p:pic>
          <p:nvPicPr>
            <p:cNvPr id="9" name="Рисунок 8"/>
            <p:cNvPicPr/>
            <p:nvPr/>
          </p:nvPicPr>
          <p:blipFill>
            <a:blip r:embed="rId3" cstate="print"/>
            <a:srcRect l="21138" t="24986" r="13923" b="32683"/>
            <a:stretch>
              <a:fillRect/>
            </a:stretch>
          </p:blipFill>
          <p:spPr bwMode="auto">
            <a:xfrm rot="5400000">
              <a:off x="2285984" y="1643049"/>
              <a:ext cx="1714512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Рисунок 9"/>
            <p:cNvPicPr/>
            <p:nvPr/>
          </p:nvPicPr>
          <p:blipFill>
            <a:blip r:embed="rId4" cstate="print"/>
            <a:srcRect l="12720" t="46152" r="30759" b="23062"/>
            <a:stretch>
              <a:fillRect/>
            </a:stretch>
          </p:blipFill>
          <p:spPr bwMode="auto">
            <a:xfrm rot="5400000">
              <a:off x="2982504" y="1660909"/>
              <a:ext cx="1714512" cy="678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Рисунок 10"/>
            <p:cNvPicPr/>
            <p:nvPr/>
          </p:nvPicPr>
          <p:blipFill>
            <a:blip r:embed="rId5" cstate="print"/>
            <a:srcRect l="12720" t="32683" r="11518" b="30759"/>
            <a:stretch>
              <a:fillRect/>
            </a:stretch>
          </p:blipFill>
          <p:spPr bwMode="auto">
            <a:xfrm rot="5400000">
              <a:off x="3571868" y="1714487"/>
              <a:ext cx="1714512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Рисунок 11"/>
            <p:cNvPicPr/>
            <p:nvPr/>
          </p:nvPicPr>
          <p:blipFill>
            <a:blip r:embed="rId6" cstate="print"/>
            <a:srcRect l="19936" t="30759" r="7910" b="30759"/>
            <a:stretch>
              <a:fillRect/>
            </a:stretch>
          </p:blipFill>
          <p:spPr bwMode="auto">
            <a:xfrm rot="5400000">
              <a:off x="4179091" y="1678768"/>
              <a:ext cx="1714512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Рисунок 12"/>
            <p:cNvPicPr/>
            <p:nvPr/>
          </p:nvPicPr>
          <p:blipFill>
            <a:blip r:embed="rId7" cstate="print"/>
            <a:srcRect l="4302" t="26911" r="24746" b="32683"/>
            <a:stretch>
              <a:fillRect/>
            </a:stretch>
          </p:blipFill>
          <p:spPr bwMode="auto">
            <a:xfrm rot="5400000">
              <a:off x="6143636" y="1714486"/>
              <a:ext cx="1714511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Рисунок 13"/>
            <p:cNvPicPr/>
            <p:nvPr/>
          </p:nvPicPr>
          <p:blipFill>
            <a:blip r:embed="rId8" cstate="print"/>
            <a:srcRect l="7215" t="30759" r="12212" b="19214"/>
            <a:stretch>
              <a:fillRect/>
            </a:stretch>
          </p:blipFill>
          <p:spPr bwMode="auto">
            <a:xfrm rot="5400000">
              <a:off x="6750859" y="1678767"/>
              <a:ext cx="1714511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Рисунок 16"/>
            <p:cNvPicPr/>
            <p:nvPr/>
          </p:nvPicPr>
          <p:blipFill>
            <a:blip r:embed="rId9" cstate="print"/>
            <a:srcRect l="17531" t="32683" r="4302" b="28835"/>
            <a:stretch>
              <a:fillRect/>
            </a:stretch>
          </p:blipFill>
          <p:spPr bwMode="auto">
            <a:xfrm rot="5400000">
              <a:off x="5536413" y="1678767"/>
              <a:ext cx="1714512" cy="6429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Рисунок 18"/>
            <p:cNvPicPr/>
            <p:nvPr/>
          </p:nvPicPr>
          <p:blipFill>
            <a:blip r:embed="rId10" cstate="print"/>
            <a:srcRect l="19936" t="36531" r="6707" b="21138"/>
            <a:stretch>
              <a:fillRect/>
            </a:stretch>
          </p:blipFill>
          <p:spPr bwMode="auto">
            <a:xfrm rot="5400000">
              <a:off x="4857751" y="1643051"/>
              <a:ext cx="1714513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1" name="Рисунок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30804"/>
            <a:ext cx="3008754" cy="1502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трелка вправо 2"/>
          <p:cNvSpPr/>
          <p:nvPr/>
        </p:nvSpPr>
        <p:spPr>
          <a:xfrm>
            <a:off x="3188266" y="3212976"/>
            <a:ext cx="742170" cy="3600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C:\Users\BukinaNA\Desktop\работа\Комсомольск январь 2013\ООО Фламинго\ооо фламинго 22.01.2013\фоты\DSC0567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68" y="-15502070"/>
            <a:ext cx="15268576" cy="15078076"/>
          </a:xfrm>
          <a:prstGeom prst="rect">
            <a:avLst/>
          </a:prstGeom>
          <a:noFill/>
        </p:spPr>
      </p:pic>
      <p:sp>
        <p:nvSpPr>
          <p:cNvPr id="22" name="Скругленный прямоугольник 21"/>
          <p:cNvSpPr/>
          <p:nvPr/>
        </p:nvSpPr>
        <p:spPr>
          <a:xfrm>
            <a:off x="3357554" y="3100397"/>
            <a:ext cx="5639564" cy="2285992"/>
          </a:xfrm>
          <a:prstGeom prst="roundRect">
            <a:avLst/>
          </a:prstGeom>
          <a:gradFill flip="none" rotWithShape="1">
            <a:gsLst>
              <a:gs pos="0">
                <a:srgbClr val="FF0000"/>
              </a:gs>
              <a:gs pos="72000">
                <a:schemeClr val="accent1">
                  <a:tint val="75000"/>
                  <a:satMod val="210000"/>
                </a:schemeClr>
              </a:gs>
              <a:gs pos="100000">
                <a:schemeClr val="accent1">
                  <a:tint val="85000"/>
                  <a:satMod val="210000"/>
                </a:schemeClr>
              </a:gs>
            </a:gsLst>
            <a:lin ang="16200000" scaled="1"/>
            <a:tileRect/>
          </a:gradFill>
          <a:ln w="57150">
            <a:solidFill>
              <a:schemeClr val="bg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В соответствии с Постановлением Центрального районного суда г. Хабаровска от 24.03.2016 по делу № </a:t>
            </a:r>
            <a:r>
              <a:rPr lang="ru-RU" b="1" dirty="0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5-150/16 </a:t>
            </a:r>
            <a:r>
              <a:rPr lang="ru-RU" b="1" dirty="0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гражданин </a:t>
            </a:r>
            <a:r>
              <a:rPr lang="ru-RU" b="1" dirty="0" err="1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Эргашева</a:t>
            </a:r>
            <a:r>
              <a:rPr lang="ru-RU" b="1" dirty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 А.Х.У. </a:t>
            </a:r>
            <a:r>
              <a:rPr lang="ru-RU" b="1" dirty="0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признан виновным в совершении административного правонарушения, предусмотренного ч. 4 ст. 15.12 КоАП </a:t>
            </a:r>
            <a:r>
              <a:rPr lang="ru-RU" b="1" dirty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РФ с конфискацией алкогольной продукции</a:t>
            </a:r>
            <a:r>
              <a:rPr lang="ru-RU" b="1" dirty="0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00518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1560" y="1274548"/>
            <a:ext cx="7776864" cy="1500198"/>
          </a:xfrm>
          <a:prstGeom prst="roundRect">
            <a:avLst/>
          </a:prstGeom>
          <a:gradFill flip="none" rotWithShape="1">
            <a:gsLst>
              <a:gs pos="0">
                <a:srgbClr val="FF0000"/>
              </a:gs>
              <a:gs pos="72000">
                <a:schemeClr val="accent1">
                  <a:tint val="75000"/>
                  <a:satMod val="210000"/>
                </a:schemeClr>
              </a:gs>
              <a:gs pos="100000">
                <a:schemeClr val="accent1">
                  <a:tint val="85000"/>
                  <a:satMod val="210000"/>
                </a:schemeClr>
              </a:gs>
            </a:gsLst>
            <a:lin ang="16200000" scaled="1"/>
            <a:tileRect/>
          </a:gradFill>
          <a:ln w="57150">
            <a:solidFill>
              <a:schemeClr val="bg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В отношении гр. </a:t>
            </a:r>
            <a:r>
              <a:rPr lang="ru-RU" b="1" dirty="0" err="1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Эргашева</a:t>
            </a:r>
            <a:r>
              <a:rPr lang="ru-RU" b="1" dirty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 А.Х.У. </a:t>
            </a:r>
            <a:r>
              <a:rPr lang="ru-RU" b="1" dirty="0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составлены протоколы об административных правонарушениях по ч. 2 ст. 14.6, ч. 4 ст. 15.12 КоАП РФ</a:t>
            </a:r>
          </a:p>
          <a:p>
            <a:pPr algn="ctr"/>
            <a:r>
              <a:rPr lang="ru-RU" b="1" dirty="0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Выявленная алкогольная продукция </a:t>
            </a:r>
            <a:br>
              <a:rPr lang="ru-RU" b="1" dirty="0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изъята из оборота до принятия судебного решения</a:t>
            </a:r>
            <a:endParaRPr lang="ru-RU" b="1" dirty="0">
              <a:solidFill>
                <a:srgbClr val="00518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Liub\Documents\Презентация\05.2012\75470_1297164444_97187x575257_s80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14995"/>
            <a:ext cx="3068748" cy="2056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Апекс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1172</TotalTime>
  <Words>1411</Words>
  <Application>Microsoft Office PowerPoint</Application>
  <PresentationFormat>Экран (4:3)</PresentationFormat>
  <Paragraphs>49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Апекс</vt:lpstr>
      <vt:lpstr>1_Апекс</vt:lpstr>
      <vt:lpstr>Презентация PowerPoint</vt:lpstr>
      <vt:lpstr>Презентация PowerPoint</vt:lpstr>
      <vt:lpstr>Презентация PowerPoint</vt:lpstr>
      <vt:lpstr>Кроме этого, в ходе осмотра витрины и подсобных помещений магазина , с представленной в ассортименте алкогольной продукцией, установлен оборот алкогольной продукции, маркированной федеральными специальными марками, имеющими признаки подделки: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 Н.А.. Букина</dc:creator>
  <cp:lastModifiedBy> Ли</cp:lastModifiedBy>
  <cp:revision>142</cp:revision>
  <dcterms:created xsi:type="dcterms:W3CDTF">2012-12-28T04:32:51Z</dcterms:created>
  <dcterms:modified xsi:type="dcterms:W3CDTF">2016-10-21T01:52:26Z</dcterms:modified>
</cp:coreProperties>
</file>