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4" r:id="rId1"/>
    <p:sldMasterId id="2147484056" r:id="rId2"/>
  </p:sldMasterIdLst>
  <p:sldIdLst>
    <p:sldId id="259" r:id="rId3"/>
    <p:sldId id="277" r:id="rId4"/>
    <p:sldId id="260" r:id="rId5"/>
    <p:sldId id="279" r:id="rId6"/>
    <p:sldId id="278" r:id="rId7"/>
    <p:sldId id="272" r:id="rId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CC"/>
    <a:srgbClr val="FF5050"/>
    <a:srgbClr val="00518E"/>
    <a:srgbClr val="D57D92"/>
    <a:srgbClr val="3399FF"/>
    <a:srgbClr val="DA68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6812" autoAdjust="0"/>
  </p:normalViewPr>
  <p:slideViewPr>
    <p:cSldViewPr>
      <p:cViewPr>
        <p:scale>
          <a:sx n="90" d="100"/>
          <a:sy n="90" d="100"/>
        </p:scale>
        <p:origin x="-240" y="-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jpe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73604" y="1214422"/>
            <a:ext cx="7329506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 проведении контрольных мероприятий </a:t>
            </a: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МРУ Росалкогольрегулирования</a:t>
            </a: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Дальневосточному федеральному округу</a:t>
            </a: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отношении гражданина РФ Асадова</a:t>
            </a: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январе 2016 года</a:t>
            </a:r>
          </a:p>
        </p:txBody>
      </p:sp>
      <p:pic>
        <p:nvPicPr>
          <p:cNvPr id="2" name="Picture 2" descr="Z:\7. Отдел контроля за легальностью производства и  оборота\Ч.Ц. Дашиев\презентации\картинки\приморский край\image_91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643314"/>
            <a:ext cx="3492500" cy="2827334"/>
          </a:xfrm>
          <a:prstGeom prst="rect">
            <a:avLst/>
          </a:prstGeom>
          <a:noFill/>
        </p:spPr>
      </p:pic>
      <p:pic>
        <p:nvPicPr>
          <p:cNvPr id="1027" name="Picture 3" descr="Z:\7. Отдел контроля за легальностью производства и  оборота\Ч.Ц. Дашиев\презентации\картинки\приморский край\152016_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3786190"/>
            <a:ext cx="2000250" cy="23812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C:\Users\нк сити\Desktop\Асадов\173_0519\IMG_1309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564905"/>
            <a:ext cx="4264451" cy="273630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Вертикальный свиток 8"/>
          <p:cNvSpPr/>
          <p:nvPr/>
        </p:nvSpPr>
        <p:spPr>
          <a:xfrm>
            <a:off x="0" y="1571612"/>
            <a:ext cx="5214974" cy="464347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1472" y="2071678"/>
            <a:ext cx="414340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5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Приморского края</a:t>
            </a:r>
          </a:p>
          <a:p>
            <a:pPr algn="ctr">
              <a:lnSpc>
                <a:spcPct val="120000"/>
              </a:lnSpc>
            </a:pPr>
            <a:r>
              <a:rPr lang="ru-RU" sz="15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1500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магазине </a:t>
            </a:r>
            <a:r>
              <a:rPr lang="ru-RU" sz="15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«Алена», расположенном по адресу: </a:t>
            </a:r>
            <a:r>
              <a:rPr lang="ru-RU" sz="1500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Приморский край, г. Владивосток,                              ул. Приморская, д. 5, </a:t>
            </a:r>
            <a:r>
              <a:rPr lang="ru-RU" sz="15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осуществляет деятельность гражданин РФ Асадов </a:t>
            </a:r>
            <a:r>
              <a:rPr lang="ru-RU" sz="1500" b="1" dirty="0" err="1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Н.А.о</a:t>
            </a:r>
            <a:r>
              <a:rPr lang="ru-RU" sz="15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., выявлены нарушения законодательства </a:t>
            </a:r>
          </a:p>
          <a:p>
            <a:pPr algn="ctr">
              <a:lnSpc>
                <a:spcPct val="120000"/>
              </a:lnSpc>
            </a:pPr>
            <a:r>
              <a:rPr lang="ru-RU" sz="15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Российской Федерации </a:t>
            </a:r>
          </a:p>
          <a:p>
            <a:pPr algn="ctr">
              <a:lnSpc>
                <a:spcPct val="120000"/>
              </a:lnSpc>
            </a:pPr>
            <a:r>
              <a:rPr lang="ru-RU" sz="15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сфере оборота алкогольной продукции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643306" y="4071942"/>
            <a:ext cx="5286412" cy="1071570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водка «Мерная на молоке», емкостью 0,5 л, крепостью 40%, реализуемая по цене 180 руб. 00 коп.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0" y="1214422"/>
            <a:ext cx="8929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</a:rPr>
              <a:t>В ходе осмотра витрины магазина «Алена» установлено, что гр. Асадов </a:t>
            </a:r>
            <a:r>
              <a:rPr lang="ru-RU" b="1" i="1" dirty="0" err="1" smtClean="0">
                <a:solidFill>
                  <a:srgbClr val="FFFF00"/>
                </a:solidFill>
              </a:rPr>
              <a:t>Н.А.о</a:t>
            </a:r>
            <a:r>
              <a:rPr lang="ru-RU" b="1" i="1" dirty="0" smtClean="0">
                <a:solidFill>
                  <a:srgbClr val="FFFF00"/>
                </a:solidFill>
              </a:rPr>
              <a:t>. осуществляет оборот  алкогольной продукции в ассортименте, в том числе алкогольной продукции  по цене ниже минимально установленной </a:t>
            </a:r>
          </a:p>
          <a:p>
            <a:pPr algn="ctr"/>
            <a:r>
              <a:rPr lang="ru-RU" b="1" i="1" dirty="0" smtClean="0">
                <a:solidFill>
                  <a:srgbClr val="FFFF00"/>
                </a:solidFill>
              </a:rPr>
              <a:t>Приказом Федеральной службы по регулированию алкогольного рынка </a:t>
            </a:r>
          </a:p>
          <a:p>
            <a:pPr algn="ctr"/>
            <a:r>
              <a:rPr lang="ru-RU" b="1" i="1" dirty="0" smtClean="0">
                <a:solidFill>
                  <a:srgbClr val="FFFF00"/>
                </a:solidFill>
              </a:rPr>
              <a:t>от 25.12.2014 № 409, а также маркированной федеральными специальными марками с признаками подделки:</a:t>
            </a:r>
            <a:endParaRPr lang="ru-RU" b="1" i="1" dirty="0">
              <a:solidFill>
                <a:srgbClr val="FFFF00"/>
              </a:solidFill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2714612" y="4643446"/>
            <a:ext cx="857256" cy="1588"/>
          </a:xfrm>
          <a:prstGeom prst="straightConnector1">
            <a:avLst/>
          </a:prstGeom>
          <a:ln w="38100">
            <a:solidFill>
              <a:srgbClr val="00518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046756"/>
            <a:ext cx="947259" cy="3196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sz="1800" i="1" dirty="0" smtClean="0">
                <a:solidFill>
                  <a:srgbClr val="FFFF00"/>
                </a:solidFill>
                <a:effectLst/>
                <a:latin typeface="+mn-lt"/>
                <a:ea typeface="Times New Roman"/>
              </a:rPr>
              <a:t>Кроме этого, в ходе осмотра витрины и торговых помещений </a:t>
            </a:r>
            <a:r>
              <a:rPr lang="ru-RU" sz="1800" i="1" dirty="0" smtClean="0">
                <a:solidFill>
                  <a:srgbClr val="FFFF00"/>
                </a:solidFill>
                <a:effectLst/>
                <a:latin typeface="+mn-lt"/>
              </a:rPr>
              <a:t>магазина «Алена» </a:t>
            </a:r>
            <a:r>
              <a:rPr lang="ru-RU" sz="1800" i="1" dirty="0" smtClean="0">
                <a:solidFill>
                  <a:srgbClr val="FFFF00"/>
                </a:solidFill>
                <a:effectLst/>
                <a:latin typeface="+mn-lt"/>
                <a:ea typeface="Times New Roman"/>
              </a:rPr>
              <a:t>, с представленной в ассортименте алкогольной продукцией, установлен оборот алкогольной продукции:</a:t>
            </a:r>
            <a:endParaRPr lang="ru-RU" sz="1800" i="1" dirty="0">
              <a:solidFill>
                <a:srgbClr val="FFFF00"/>
              </a:solidFill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392446" cy="5312062"/>
          </a:xfrm>
        </p:spPr>
        <p:txBody>
          <a:bodyPr>
            <a:normAutofit fontScale="32500" lnSpcReduction="20000"/>
          </a:bodyPr>
          <a:lstStyle/>
          <a:p>
            <a:r>
              <a:rPr lang="ru-RU" sz="3100" dirty="0"/>
              <a:t>- водка «Мерная на молоке», емкостью 0,5 л, крепостью 40%, даты розлива отсутствует, производства: на контрэтикетке – ООО «ВКЗ «</a:t>
            </a:r>
            <a:r>
              <a:rPr lang="ru-RU" sz="3100" dirty="0" err="1"/>
              <a:t>Росарм</a:t>
            </a:r>
            <a:r>
              <a:rPr lang="ru-RU" sz="3100" dirty="0"/>
              <a:t>», на федеральной специальной марке (далее – ФСМ) – ООО «Инфо Систем» в количестве 1 бут., реализуемая по цене 180 руб. 00 </a:t>
            </a:r>
            <a:r>
              <a:rPr lang="ru-RU" sz="3100" dirty="0" smtClean="0"/>
              <a:t>коп.;</a:t>
            </a:r>
            <a:endParaRPr lang="ru-RU" sz="3100" dirty="0"/>
          </a:p>
          <a:p>
            <a:r>
              <a:rPr lang="ru-RU" sz="3100" dirty="0"/>
              <a:t>- водка «Финская серебро», емкостью 0,5 л, крепостью 40%, даты розлива отсутствует, производства: на контрэтикетке – ООО «Меркурий», на ФСМ – ООО «РАДА» в количестве 4 бут., реализуемая по цене 160 руб. 00 коп</a:t>
            </a:r>
            <a:r>
              <a:rPr lang="ru-RU" sz="3100" dirty="0" smtClean="0"/>
              <a:t>.;</a:t>
            </a:r>
            <a:endParaRPr lang="ru-RU" sz="3100" dirty="0"/>
          </a:p>
          <a:p>
            <a:r>
              <a:rPr lang="ru-RU" sz="3100" dirty="0"/>
              <a:t>- водка «Белая береза», емкостью 0,5 л, крепостью 40%, даты розлива отсутствует, производства: на контрэтикетке – ООО «Курант», на ФСМ – ООО «ЛВЗ «Южная столица» в количестве 3 бут., реализуемая по цене 130 руб. 00 коп</a:t>
            </a:r>
            <a:r>
              <a:rPr lang="ru-RU" sz="3100" dirty="0" smtClean="0"/>
              <a:t>.;</a:t>
            </a:r>
            <a:endParaRPr lang="ru-RU" sz="3100" dirty="0"/>
          </a:p>
          <a:p>
            <a:r>
              <a:rPr lang="ru-RU" sz="3100" dirty="0"/>
              <a:t>- водка «Золото Славян», емкостью 0,25 л, крепостью 40%, даты розлива 03.12.2014, производства ООО «Сервис» в количестве 1 бут., реализуемая по цене 70 руб. 00 коп</a:t>
            </a:r>
            <a:r>
              <a:rPr lang="ru-RU" sz="3100" dirty="0" smtClean="0"/>
              <a:t>.;</a:t>
            </a:r>
          </a:p>
          <a:p>
            <a:r>
              <a:rPr lang="ru-RU" sz="3100" dirty="0" smtClean="0"/>
              <a:t>- </a:t>
            </a:r>
            <a:r>
              <a:rPr lang="ru-RU" sz="3100" dirty="0"/>
              <a:t>водка «Русский корень», емкостью 1 л, крепостью 40%, даты розлива 17.04.2014, производства ООО «Капитал» в количестве 1 бут., реализуемая по цене 250 руб. 00 коп</a:t>
            </a:r>
            <a:r>
              <a:rPr lang="ru-RU" sz="3100" dirty="0" smtClean="0"/>
              <a:t>.;</a:t>
            </a:r>
            <a:endParaRPr lang="ru-RU" sz="3100" dirty="0"/>
          </a:p>
          <a:p>
            <a:r>
              <a:rPr lang="ru-RU" sz="3100" dirty="0"/>
              <a:t>- водка особая «</a:t>
            </a:r>
            <a:r>
              <a:rPr lang="ru-RU" sz="3100" dirty="0" err="1"/>
              <a:t>Талка</a:t>
            </a:r>
            <a:r>
              <a:rPr lang="ru-RU" sz="3100" dirty="0"/>
              <a:t>», емкостью 0,5 л, крепостью 40%, даты розлива 16.09.2012, производства ЗАО «Сибирский ЛВЗ» в количестве 2 бут., реализуемая по цене 290 руб. 00 коп</a:t>
            </a:r>
            <a:r>
              <a:rPr lang="ru-RU" sz="3100" dirty="0" smtClean="0"/>
              <a:t>.;</a:t>
            </a:r>
            <a:endParaRPr lang="ru-RU" sz="3100" dirty="0"/>
          </a:p>
          <a:p>
            <a:r>
              <a:rPr lang="ru-RU" sz="3100" dirty="0"/>
              <a:t>- водка особая «Зеленая марка кедровая», емкостью 0,5 л, крепостью 40%, дата розлива 02.12.2013, производства ЗАО «ЛВЗ «Топаз» в количестве 1 бут., реализуемая по цене 200 руб. 00 коп</a:t>
            </a:r>
            <a:r>
              <a:rPr lang="ru-RU" sz="3100" dirty="0" smtClean="0"/>
              <a:t>.;</a:t>
            </a:r>
            <a:endParaRPr lang="ru-RU" sz="3100" dirty="0"/>
          </a:p>
          <a:p>
            <a:r>
              <a:rPr lang="ru-RU" sz="3100" dirty="0"/>
              <a:t>- водка особая «Зеленая марка кедровая», емкостью 0,7 л, крепостью 40%, дата розлива 27.05.2012, производства ЗАО «ЛВЗ «Топаз» в количестве 1 бут., реализуемая по цене 300 руб. 00 коп</a:t>
            </a:r>
            <a:r>
              <a:rPr lang="ru-RU" sz="3100" dirty="0" smtClean="0"/>
              <a:t>.;</a:t>
            </a:r>
            <a:endParaRPr lang="ru-RU" sz="3100" dirty="0"/>
          </a:p>
          <a:p>
            <a:r>
              <a:rPr lang="ru-RU" sz="3100" dirty="0"/>
              <a:t>- водка «Парламент», емкостью 0,5 л, крепостью 40%, дата розлива 06.07.2015, производства ООО «Парламент </a:t>
            </a:r>
            <a:r>
              <a:rPr lang="ru-RU" sz="3100" dirty="0" err="1"/>
              <a:t>Продакшн</a:t>
            </a:r>
            <a:r>
              <a:rPr lang="ru-RU" sz="3100" dirty="0"/>
              <a:t>» в количестве 1 бут., реализуемая по цене 220 руб. 00 коп</a:t>
            </a:r>
            <a:r>
              <a:rPr lang="ru-RU" sz="3100" dirty="0" smtClean="0"/>
              <a:t>.;</a:t>
            </a:r>
            <a:endParaRPr lang="ru-RU" sz="3100" dirty="0"/>
          </a:p>
          <a:p>
            <a:r>
              <a:rPr lang="ru-RU" sz="3100" dirty="0"/>
              <a:t>- водка «</a:t>
            </a:r>
            <a:r>
              <a:rPr lang="ru-RU" sz="3100" dirty="0" err="1"/>
              <a:t>Хортиця</a:t>
            </a:r>
            <a:r>
              <a:rPr lang="ru-RU" sz="3100" dirty="0"/>
              <a:t> серебряная прохлада», емкостью 0,5 л, крепостью 40%, даты розлива отсутствует, производства: на контрэтикетке – </a:t>
            </a:r>
            <a:r>
              <a:rPr lang="ru-RU" sz="3100" dirty="0" smtClean="0"/>
              <a:t>  ООО </a:t>
            </a:r>
            <a:r>
              <a:rPr lang="ru-RU" sz="3100" dirty="0"/>
              <a:t>«Украинская </a:t>
            </a:r>
            <a:r>
              <a:rPr lang="ru-RU" sz="3100" dirty="0" err="1"/>
              <a:t>дистрибуционная</a:t>
            </a:r>
            <a:r>
              <a:rPr lang="ru-RU" sz="3100" dirty="0"/>
              <a:t> компания», на ФСМ – ООО «ТД </a:t>
            </a:r>
            <a:r>
              <a:rPr lang="ru-RU" sz="3100" dirty="0" err="1"/>
              <a:t>Мегополис</a:t>
            </a:r>
            <a:r>
              <a:rPr lang="ru-RU" sz="3100" dirty="0"/>
              <a:t>» в количестве 1 бут., реализуемая по цене 200 руб. 00 коп</a:t>
            </a:r>
            <a:r>
              <a:rPr lang="ru-RU" sz="3100" dirty="0" smtClean="0"/>
              <a:t>.;</a:t>
            </a:r>
            <a:endParaRPr lang="ru-RU" sz="3100" dirty="0"/>
          </a:p>
          <a:p>
            <a:r>
              <a:rPr lang="ru-RU" sz="3100" dirty="0"/>
              <a:t>- водка «Мерная на молоке», емкостью 0,7 л, крепостью 40%, даты розлива 22.01.2013, производства: на контрэтикетке – ОАО «ЛВЗ «Ярославский», на ФСМ </a:t>
            </a:r>
            <a:r>
              <a:rPr lang="ru-RU" sz="3100" dirty="0" smtClean="0"/>
              <a:t>– ООО </a:t>
            </a:r>
            <a:r>
              <a:rPr lang="ru-RU" sz="3100" dirty="0"/>
              <a:t>«</a:t>
            </a:r>
            <a:r>
              <a:rPr lang="ru-RU" sz="3100" dirty="0" err="1"/>
              <a:t>Госспиртконтроль</a:t>
            </a:r>
            <a:r>
              <a:rPr lang="ru-RU" sz="3100" dirty="0"/>
              <a:t>» в количестве 1 бут., реализуемая по цене 280 руб. 00 </a:t>
            </a:r>
            <a:r>
              <a:rPr lang="ru-RU" sz="3100" dirty="0" smtClean="0"/>
              <a:t>коп.;</a:t>
            </a:r>
            <a:endParaRPr lang="ru-RU" sz="3100" dirty="0"/>
          </a:p>
          <a:p>
            <a:r>
              <a:rPr lang="ru-RU" sz="3100" dirty="0"/>
              <a:t>- водка «</a:t>
            </a:r>
            <a:r>
              <a:rPr lang="ru-RU" sz="3100" dirty="0" err="1"/>
              <a:t>Талка</a:t>
            </a:r>
            <a:r>
              <a:rPr lang="ru-RU" sz="3100" dirty="0"/>
              <a:t>», емкостью 0,7 л, крепостью 40%, даты розлива отсутствует, производства ЗАО «Сибирский ЛВЗ» в количестве 1 бут., реализуемая по цене 400 руб. 00 коп</a:t>
            </a:r>
            <a:r>
              <a:rPr lang="ru-RU" sz="3100" dirty="0" smtClean="0"/>
              <a:t>.;</a:t>
            </a:r>
            <a:endParaRPr lang="ru-RU" sz="3100" dirty="0"/>
          </a:p>
          <a:p>
            <a:r>
              <a:rPr lang="ru-RU" sz="3100" dirty="0"/>
              <a:t>- водка особая «Зеленая марка кедровая», емкостью 0,25 л, крепостью 40%, даты розлива отсутствует, производства ЗАО «ЛВЗ «Топаз» в количестве 1 бут., реализуемая по цене 100 руб. 00 коп</a:t>
            </a:r>
            <a:r>
              <a:rPr lang="ru-RU" sz="3100" dirty="0" smtClean="0"/>
              <a:t>.;</a:t>
            </a:r>
            <a:endParaRPr lang="ru-RU" sz="3100" dirty="0"/>
          </a:p>
          <a:p>
            <a:r>
              <a:rPr lang="ru-RU" sz="3100" dirty="0"/>
              <a:t>- водка особая «Зеленая марка кедровая», емкостью 0,5л, крепостью 40%, даты розлива 19.02.2013, производства ЗАО «ЛВЗ «Топаз» в количестве 3 бут.;</a:t>
            </a:r>
          </a:p>
          <a:p>
            <a:r>
              <a:rPr lang="ru-RU" sz="3100" dirty="0"/>
              <a:t>- водка «</a:t>
            </a:r>
            <a:r>
              <a:rPr lang="ru-RU" sz="3100" dirty="0" err="1"/>
              <a:t>Талка</a:t>
            </a:r>
            <a:r>
              <a:rPr lang="ru-RU" sz="3100" dirty="0"/>
              <a:t>», емкостью 0,5л, крепостью 40%, даты розлива отсутствует, производства ЗАО «Сибирский ЛВЗ» в количестве 1 </a:t>
            </a:r>
            <a:r>
              <a:rPr lang="ru-RU" sz="3100" dirty="0" smtClean="0"/>
              <a:t>бут.,</a:t>
            </a:r>
          </a:p>
          <a:p>
            <a:r>
              <a:rPr lang="ru-RU" sz="4000" b="1" i="1" dirty="0" smtClean="0">
                <a:solidFill>
                  <a:srgbClr val="FF0000"/>
                </a:solidFill>
              </a:rPr>
              <a:t>маркированной федеральными специальными марками, имеющими признаки подделки.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3786182" y="3000372"/>
            <a:ext cx="5000660" cy="1323439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D57D9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Алкогольная продукция </a:t>
            </a:r>
            <a:r>
              <a:rPr lang="ru-RU" sz="1600" dirty="0" smtClean="0"/>
              <a:t>изъята </a:t>
            </a:r>
            <a:r>
              <a:rPr lang="ru-RU" sz="1600" dirty="0" smtClean="0"/>
              <a:t>и </a:t>
            </a:r>
          </a:p>
          <a:p>
            <a:pPr algn="ctr"/>
            <a:r>
              <a:rPr lang="ru-RU" sz="1600" dirty="0" smtClean="0"/>
              <a:t>направлена в Экспертно-криминалистический центр </a:t>
            </a:r>
          </a:p>
          <a:p>
            <a:pPr algn="ctr"/>
            <a:r>
              <a:rPr lang="ru-RU" sz="1600" dirty="0" smtClean="0"/>
              <a:t>УМВД России по Хабаровскому краю</a:t>
            </a:r>
          </a:p>
          <a:p>
            <a:pPr algn="ctr"/>
            <a:r>
              <a:rPr lang="ru-RU" sz="1600" dirty="0" smtClean="0"/>
              <a:t>для проведение экспертизы подлинности </a:t>
            </a:r>
          </a:p>
          <a:p>
            <a:pPr algn="ctr"/>
            <a:r>
              <a:rPr lang="ru-RU" sz="1600" dirty="0" smtClean="0"/>
              <a:t>федеральных специальных марок</a:t>
            </a:r>
          </a:p>
        </p:txBody>
      </p:sp>
      <p:sp>
        <p:nvSpPr>
          <p:cNvPr id="16" name="Выгнутая влево стрелка 15"/>
          <p:cNvSpPr/>
          <p:nvPr/>
        </p:nvSpPr>
        <p:spPr>
          <a:xfrm rot="17342596">
            <a:off x="1179815" y="2526225"/>
            <a:ext cx="1724618" cy="2302806"/>
          </a:xfrm>
          <a:prstGeom prst="curvedRightArrow">
            <a:avLst>
              <a:gd name="adj1" fmla="val 10760"/>
              <a:gd name="adj2" fmla="val 23298"/>
              <a:gd name="adj3" fmla="val 203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7158" y="4857760"/>
            <a:ext cx="5357850" cy="1569660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D57D9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Согласно заключению эксперта </a:t>
            </a:r>
            <a:r>
              <a:rPr lang="ru-RU" sz="1600" dirty="0"/>
              <a:t>от 22.01.2016 № 95-Э</a:t>
            </a:r>
            <a:endParaRPr lang="ru-RU" sz="1600" dirty="0" smtClean="0"/>
          </a:p>
          <a:p>
            <a:pPr algn="ctr"/>
            <a:r>
              <a:rPr lang="ru-RU" sz="1600" dirty="0" smtClean="0"/>
              <a:t>федеральные специальные марки, </a:t>
            </a:r>
          </a:p>
          <a:p>
            <a:pPr algn="ctr"/>
            <a:r>
              <a:rPr lang="ru-RU" sz="1600" dirty="0" smtClean="0"/>
              <a:t>нанесенные на выявленную у гр. </a:t>
            </a:r>
            <a:r>
              <a:rPr lang="ru-RU" sz="1600" dirty="0"/>
              <a:t>Асадова </a:t>
            </a:r>
            <a:r>
              <a:rPr lang="ru-RU" sz="1600" dirty="0" err="1"/>
              <a:t>Н.А.о</a:t>
            </a:r>
            <a:r>
              <a:rPr lang="ru-RU" sz="1600" dirty="0"/>
              <a:t>.</a:t>
            </a:r>
            <a:endParaRPr lang="ru-RU" sz="1600" dirty="0" smtClean="0"/>
          </a:p>
          <a:p>
            <a:pPr algn="ctr"/>
            <a:r>
              <a:rPr lang="ru-RU" sz="1600" dirty="0" smtClean="0"/>
              <a:t>алкогольную продукцию,</a:t>
            </a:r>
          </a:p>
          <a:p>
            <a:pPr algn="ctr"/>
            <a:r>
              <a:rPr lang="ru-RU" sz="1600" dirty="0" smtClean="0"/>
              <a:t>изготовлены </a:t>
            </a:r>
            <a:r>
              <a:rPr lang="ru-RU" sz="1600" dirty="0"/>
              <a:t>не производством ФГУП </a:t>
            </a:r>
            <a:r>
              <a:rPr lang="ru-RU" sz="1600" dirty="0" smtClean="0"/>
              <a:t>Гознак.</a:t>
            </a:r>
          </a:p>
          <a:p>
            <a:pPr algn="ctr"/>
            <a:endParaRPr lang="ru-RU" sz="1600" dirty="0" smtClean="0"/>
          </a:p>
        </p:txBody>
      </p:sp>
      <p:grpSp>
        <p:nvGrpSpPr>
          <p:cNvPr id="2" name="Группа 1"/>
          <p:cNvGrpSpPr/>
          <p:nvPr/>
        </p:nvGrpSpPr>
        <p:grpSpPr>
          <a:xfrm>
            <a:off x="3411870" y="1142986"/>
            <a:ext cx="5143536" cy="1714515"/>
            <a:chOff x="2786050" y="1142982"/>
            <a:chExt cx="5143536" cy="1714515"/>
          </a:xfrm>
        </p:grpSpPr>
        <p:pic>
          <p:nvPicPr>
            <p:cNvPr id="9" name="Рисунок 8"/>
            <p:cNvPicPr/>
            <p:nvPr/>
          </p:nvPicPr>
          <p:blipFill>
            <a:blip r:embed="rId3" cstate="print"/>
            <a:srcRect l="21138" t="24986" r="13923" b="32683"/>
            <a:stretch>
              <a:fillRect/>
            </a:stretch>
          </p:blipFill>
          <p:spPr bwMode="auto">
            <a:xfrm rot="5400000">
              <a:off x="2285984" y="1643049"/>
              <a:ext cx="1714512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Рисунок 9"/>
            <p:cNvPicPr/>
            <p:nvPr/>
          </p:nvPicPr>
          <p:blipFill>
            <a:blip r:embed="rId4" cstate="print"/>
            <a:srcRect l="12720" t="46152" r="30759" b="23062"/>
            <a:stretch>
              <a:fillRect/>
            </a:stretch>
          </p:blipFill>
          <p:spPr bwMode="auto">
            <a:xfrm rot="5400000">
              <a:off x="2982504" y="1660909"/>
              <a:ext cx="1714512" cy="678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Рисунок 10"/>
            <p:cNvPicPr/>
            <p:nvPr/>
          </p:nvPicPr>
          <p:blipFill>
            <a:blip r:embed="rId5" cstate="print"/>
            <a:srcRect l="12720" t="32683" r="11518" b="30759"/>
            <a:stretch>
              <a:fillRect/>
            </a:stretch>
          </p:blipFill>
          <p:spPr bwMode="auto">
            <a:xfrm rot="5400000">
              <a:off x="3571868" y="1714487"/>
              <a:ext cx="1714512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Рисунок 11"/>
            <p:cNvPicPr/>
            <p:nvPr/>
          </p:nvPicPr>
          <p:blipFill>
            <a:blip r:embed="rId6" cstate="print"/>
            <a:srcRect l="19936" t="30759" r="7910" b="30759"/>
            <a:stretch>
              <a:fillRect/>
            </a:stretch>
          </p:blipFill>
          <p:spPr bwMode="auto">
            <a:xfrm rot="5400000">
              <a:off x="4179091" y="1678768"/>
              <a:ext cx="1714512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Рисунок 12"/>
            <p:cNvPicPr/>
            <p:nvPr/>
          </p:nvPicPr>
          <p:blipFill>
            <a:blip r:embed="rId7" cstate="print"/>
            <a:srcRect l="4302" t="26911" r="24746" b="32683"/>
            <a:stretch>
              <a:fillRect/>
            </a:stretch>
          </p:blipFill>
          <p:spPr bwMode="auto">
            <a:xfrm rot="5400000">
              <a:off x="6143636" y="1714486"/>
              <a:ext cx="1714511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Рисунок 13"/>
            <p:cNvPicPr/>
            <p:nvPr/>
          </p:nvPicPr>
          <p:blipFill>
            <a:blip r:embed="rId8" cstate="print"/>
            <a:srcRect l="7215" t="30759" r="12212" b="19214"/>
            <a:stretch>
              <a:fillRect/>
            </a:stretch>
          </p:blipFill>
          <p:spPr bwMode="auto">
            <a:xfrm rot="5400000">
              <a:off x="6750859" y="1678767"/>
              <a:ext cx="1714511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Рисунок 16"/>
            <p:cNvPicPr/>
            <p:nvPr/>
          </p:nvPicPr>
          <p:blipFill>
            <a:blip r:embed="rId9" cstate="print"/>
            <a:srcRect l="17531" t="32683" r="4302" b="28835"/>
            <a:stretch>
              <a:fillRect/>
            </a:stretch>
          </p:blipFill>
          <p:spPr bwMode="auto">
            <a:xfrm rot="5400000">
              <a:off x="5536413" y="1678767"/>
              <a:ext cx="1714512" cy="6429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Рисунок 18"/>
            <p:cNvPicPr/>
            <p:nvPr/>
          </p:nvPicPr>
          <p:blipFill>
            <a:blip r:embed="rId10" cstate="print"/>
            <a:srcRect l="19936" t="36531" r="6707" b="21138"/>
            <a:stretch>
              <a:fillRect/>
            </a:stretch>
          </p:blipFill>
          <p:spPr bwMode="auto">
            <a:xfrm rot="5400000">
              <a:off x="4857751" y="1643051"/>
              <a:ext cx="1714513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" name="Рисунок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2593054" cy="181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C:\Users\BukinaNA\Desktop\работа\Комсомольск январь 2013\ООО Фламинго\ооо фламинго 22.01.2013\фоты\DSC0567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68" y="-15502070"/>
            <a:ext cx="15268576" cy="15078076"/>
          </a:xfrm>
          <a:prstGeom prst="rect">
            <a:avLst/>
          </a:prstGeom>
          <a:noFill/>
        </p:spPr>
      </p:pic>
      <p:sp>
        <p:nvSpPr>
          <p:cNvPr id="22" name="Скругленный прямоугольник 21"/>
          <p:cNvSpPr/>
          <p:nvPr/>
        </p:nvSpPr>
        <p:spPr>
          <a:xfrm>
            <a:off x="3357554" y="3100397"/>
            <a:ext cx="5639564" cy="2285992"/>
          </a:xfrm>
          <a:prstGeom prst="roundRect">
            <a:avLst/>
          </a:prstGeom>
          <a:gradFill flip="none" rotWithShape="1">
            <a:gsLst>
              <a:gs pos="0">
                <a:srgbClr val="FF0000"/>
              </a:gs>
              <a:gs pos="72000">
                <a:schemeClr val="accent1">
                  <a:tint val="75000"/>
                  <a:satMod val="210000"/>
                </a:schemeClr>
              </a:gs>
              <a:gs pos="100000">
                <a:schemeClr val="accent1">
                  <a:tint val="85000"/>
                  <a:satMod val="210000"/>
                </a:schemeClr>
              </a:gs>
            </a:gsLst>
            <a:lin ang="16200000" scaled="1"/>
            <a:tileRect/>
          </a:gradFill>
          <a:ln w="5715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В соответствии с Постановлением Центрального районного суда г. Хабаровска от 24.03.2016 по делу № 5-151/16 гражданин Асадов </a:t>
            </a:r>
            <a:r>
              <a:rPr lang="ru-RU" b="1" dirty="0" err="1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Н.А.о</a:t>
            </a:r>
            <a:r>
              <a:rPr lang="ru-RU" b="1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. признан виновным в совершении административного правонарушения, предусмотренного ч. 4 ст. 15.12 КоАП </a:t>
            </a:r>
            <a:r>
              <a:rPr lang="ru-RU" b="1" dirty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РФ с конфискацией алкогольной продукции</a:t>
            </a:r>
            <a:r>
              <a:rPr lang="ru-RU" b="1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00518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560" y="1274548"/>
            <a:ext cx="7776864" cy="1500198"/>
          </a:xfrm>
          <a:prstGeom prst="roundRect">
            <a:avLst/>
          </a:prstGeom>
          <a:gradFill flip="none" rotWithShape="1">
            <a:gsLst>
              <a:gs pos="0">
                <a:srgbClr val="FF0000"/>
              </a:gs>
              <a:gs pos="72000">
                <a:schemeClr val="accent1">
                  <a:tint val="75000"/>
                  <a:satMod val="210000"/>
                </a:schemeClr>
              </a:gs>
              <a:gs pos="100000">
                <a:schemeClr val="accent1">
                  <a:tint val="85000"/>
                  <a:satMod val="210000"/>
                </a:schemeClr>
              </a:gs>
            </a:gsLst>
            <a:lin ang="16200000" scaled="1"/>
            <a:tileRect/>
          </a:gradFill>
          <a:ln w="5715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В отношении гр. Асадова </a:t>
            </a:r>
            <a:r>
              <a:rPr lang="ru-RU" b="1" dirty="0" err="1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Н.А.о</a:t>
            </a:r>
            <a:r>
              <a:rPr lang="ru-RU" b="1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. составлены протоколы об административных правонарушениях по ч. 2 ст. 14.6, ч. 4 ст. 15.12 КоАП РФ</a:t>
            </a:r>
          </a:p>
          <a:p>
            <a:pPr algn="ctr"/>
            <a:r>
              <a:rPr lang="ru-RU" b="1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Выявленная </a:t>
            </a:r>
            <a:r>
              <a:rPr lang="ru-RU" b="1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алкогольная продукция </a:t>
            </a:r>
            <a:br>
              <a:rPr lang="ru-RU" b="1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изъята из оборота до принятия судебного решения</a:t>
            </a:r>
            <a:endParaRPr lang="ru-RU" b="1" dirty="0">
              <a:solidFill>
                <a:srgbClr val="00518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Liub\Documents\Презентация\05.2012\Картинки\gavel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779" y="3140236"/>
            <a:ext cx="2670526" cy="2206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Апекс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1104</TotalTime>
  <Words>929</Words>
  <Application>Microsoft Office PowerPoint</Application>
  <PresentationFormat>Экран (4:3)</PresentationFormat>
  <Paragraphs>43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Апекс</vt:lpstr>
      <vt:lpstr>1_Апекс</vt:lpstr>
      <vt:lpstr>Презентация PowerPoint</vt:lpstr>
      <vt:lpstr>Презентация PowerPoint</vt:lpstr>
      <vt:lpstr>Презентация PowerPoint</vt:lpstr>
      <vt:lpstr>Кроме этого, в ходе осмотра витрины и торговых помещений магазина «Алена» , с представленной в ассортименте алкогольной продукцией, установлен оборот алкогольной продукции: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 Н.А.. Букина</dc:creator>
  <cp:lastModifiedBy> Ли</cp:lastModifiedBy>
  <cp:revision>134</cp:revision>
  <dcterms:created xsi:type="dcterms:W3CDTF">2012-12-28T04:32:51Z</dcterms:created>
  <dcterms:modified xsi:type="dcterms:W3CDTF">2016-10-21T00:33:01Z</dcterms:modified>
</cp:coreProperties>
</file>