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7"/>
  </p:notesMasterIdLst>
  <p:sldIdLst>
    <p:sldId id="256" r:id="rId2"/>
    <p:sldId id="257" r:id="rId3"/>
    <p:sldId id="258" r:id="rId4"/>
    <p:sldId id="262" r:id="rId5"/>
    <p:sldId id="263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1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00685B-9455-4659-9722-2EFED19F1361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AA86E4-08CA-4DE1-93F5-6FEEBFC39D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8003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A86E4-08CA-4DE1-93F5-6FEEBFC39DF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80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724128" y="2060848"/>
            <a:ext cx="3131840" cy="35283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92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14282" y="785794"/>
            <a:ext cx="867645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мероприятий по наблюдению за соблюдением обязательных требований организациями осуществляющим  розничную продажу алкогольной продукции на территории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Приморского края в мае 2016 года. 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2" descr="C:\Users\BukinaNA\Desktop\картинки\приморский край\karta_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480" y="2214554"/>
            <a:ext cx="6000792" cy="4248150"/>
          </a:xfrm>
          <a:prstGeom prst="rect">
            <a:avLst/>
          </a:prstGeom>
          <a:noFill/>
        </p:spPr>
      </p:pic>
      <p:sp>
        <p:nvSpPr>
          <p:cNvPr id="8" name="Овал 7"/>
          <p:cNvSpPr/>
          <p:nvPr/>
        </p:nvSpPr>
        <p:spPr>
          <a:xfrm>
            <a:off x="2928926" y="5715016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353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4572008"/>
            <a:ext cx="882047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В ходе проведения мероприятий по наблюдению за соблюдением обязательных требований организациями, осуществляющими розничную продажу алкогольной продукции на территории Приморского края в магазине, деятельность в котором осуществляет  ИП </a:t>
            </a:r>
            <a:r>
              <a:rPr lang="ru-RU" sz="2000" b="1" dirty="0" err="1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Нургалеев</a:t>
            </a:r>
            <a:r>
              <a:rPr lang="ru-RU" sz="2000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 Б.Р., расположенном по адресу: Приморский край,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г. Артем, ул. </a:t>
            </a:r>
            <a:r>
              <a:rPr lang="ru-RU" sz="2000" b="1" dirty="0" err="1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Берзарина</a:t>
            </a:r>
            <a:r>
              <a:rPr lang="ru-RU" sz="2000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, д. 1, магазин, выявлена алкогольная продукция, маркированная федеральными специальными марками (далее - ФСМ) с признаками подделки, , без товаросопроводительных документов.</a:t>
            </a:r>
            <a:endParaRPr lang="ru-RU" sz="2000" b="1" dirty="0">
              <a:solidFill>
                <a:srgbClr val="00206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6958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C:\Users\нк сити\Desktop\Нургалиев\IMG_1277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14" y="1000108"/>
            <a:ext cx="6643734" cy="34290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8509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3952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4762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5720" y="3500438"/>
            <a:ext cx="864399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На витрине магазина ИП </a:t>
            </a:r>
            <a:r>
              <a:rPr lang="ru-RU" b="1" i="1" dirty="0" err="1" smtClean="0">
                <a:solidFill>
                  <a:srgbClr val="002060"/>
                </a:solidFill>
              </a:rPr>
              <a:t>Нургалеев</a:t>
            </a:r>
            <a:r>
              <a:rPr lang="ru-RU" b="1" i="1" dirty="0" smtClean="0">
                <a:solidFill>
                  <a:srgbClr val="002060"/>
                </a:solidFill>
              </a:rPr>
              <a:t> Б.Р. в ходе осмотра выявлена алкогольная продукция:</a:t>
            </a:r>
          </a:p>
          <a:p>
            <a:pPr>
              <a:buFontTx/>
              <a:buChar char="-"/>
            </a:pPr>
            <a:r>
              <a:rPr lang="ru-RU" sz="1200" dirty="0" smtClean="0"/>
              <a:t>«Зеленая марка кедровая»; на ФСМ – «Зеленая марка», емкостью 0,5 л, крепостью 40%, даты розлива отсутствует, производства на ФСМ – ЗАО «ЛВЗ «Топаз», в количестве 1 бутылка;</a:t>
            </a:r>
          </a:p>
          <a:p>
            <a:r>
              <a:rPr lang="ru-RU" sz="1200" dirty="0" smtClean="0">
                <a:solidFill>
                  <a:srgbClr val="002060"/>
                </a:solidFill>
              </a:rPr>
              <a:t> </a:t>
            </a:r>
            <a:r>
              <a:rPr lang="ru-RU" sz="1200" dirty="0" smtClean="0"/>
              <a:t>- водка «Мерная на молоке», емкостью 0,5 л, крепостью 40%, даты розлива отсутствует, производства на ФСМ – ООО «РОСАРМ» в количестве 2 бут.;</a:t>
            </a:r>
          </a:p>
          <a:p>
            <a:r>
              <a:rPr lang="ru-RU" sz="1200" dirty="0" smtClean="0"/>
              <a:t>- водка: на этикетке – «Мерная на молоке»; на ФСМ – «Мерная», емкостью 0,7 л, крепостью 40%, даты розлива 20.02.2013, производства на ФСМ – ООО «ИНФО-СИСТЕМ» в количестве 1 бут.;</a:t>
            </a:r>
          </a:p>
          <a:p>
            <a:r>
              <a:rPr lang="ru-RU" sz="1200" dirty="0" smtClean="0"/>
              <a:t>- водка «</a:t>
            </a:r>
            <a:r>
              <a:rPr lang="ru-RU" sz="1200" dirty="0" err="1" smtClean="0"/>
              <a:t>Талка</a:t>
            </a:r>
            <a:r>
              <a:rPr lang="ru-RU" sz="1200" dirty="0" smtClean="0"/>
              <a:t>», емкостью 0,5 л, крепостью 40%, даты розлива 15.04.2015, производства на ФСМ – ЗАО «Сибирский ЛВЗ» в количестве 1 бут.;</a:t>
            </a:r>
          </a:p>
          <a:p>
            <a:r>
              <a:rPr lang="ru-RU" sz="1200" dirty="0" smtClean="0"/>
              <a:t>- водка «</a:t>
            </a:r>
            <a:r>
              <a:rPr lang="ru-RU" sz="1200" dirty="0" err="1" smtClean="0"/>
              <a:t>Талка</a:t>
            </a:r>
            <a:r>
              <a:rPr lang="ru-RU" sz="1200" dirty="0" smtClean="0"/>
              <a:t>», емкостью 0,7 л, крепостью 40%, даты розлива отсутствует, производства на ФСМ – ЗАО «Сибирский ЛВЗ» в количестве 1 бут.;</a:t>
            </a:r>
          </a:p>
          <a:p>
            <a:r>
              <a:rPr lang="ru-RU" sz="1200" dirty="0" smtClean="0"/>
              <a:t>- водка «Полтина рябиновая», емкостью 0,25 л, крепостью 40%, даты розлива 17.10.2013, производства на ФСМ – ООО «Родник» в количестве 1 бут.;</a:t>
            </a:r>
          </a:p>
          <a:p>
            <a:r>
              <a:rPr lang="ru-RU" sz="1200" dirty="0" smtClean="0"/>
              <a:t>- водка «Дудка», емкостью 0,25 л, крепостью 40%, даты розлива 26.10.2015, производства на ФСМ – ОАО «</a:t>
            </a:r>
            <a:r>
              <a:rPr lang="ru-RU" sz="1200" dirty="0" err="1" smtClean="0"/>
              <a:t>Росспиртпром</a:t>
            </a:r>
            <a:r>
              <a:rPr lang="ru-RU" sz="1200" dirty="0" smtClean="0"/>
              <a:t>» в количестве 3 бут.</a:t>
            </a:r>
          </a:p>
          <a:p>
            <a:pPr>
              <a:buFontTx/>
              <a:buChar char="-"/>
            </a:pPr>
            <a:endParaRPr lang="ru-RU" sz="1200" dirty="0" smtClean="0">
              <a:solidFill>
                <a:srgbClr val="002060"/>
              </a:solidFill>
            </a:endParaRPr>
          </a:p>
        </p:txBody>
      </p:sp>
      <p:pic>
        <p:nvPicPr>
          <p:cNvPr id="9" name="Рисунок 8" descr="C:\Users\нк сити\Desktop\Нургалиев\IMG_1270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94" r="23622"/>
          <a:stretch>
            <a:fillRect/>
          </a:stretch>
        </p:blipFill>
        <p:spPr bwMode="auto">
          <a:xfrm>
            <a:off x="857224" y="928670"/>
            <a:ext cx="2286016" cy="2571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нк сити\Desktop\Нургалиев\IMG_1271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65" r="26045"/>
          <a:stretch>
            <a:fillRect/>
          </a:stretch>
        </p:blipFill>
        <p:spPr bwMode="auto">
          <a:xfrm>
            <a:off x="3143240" y="928670"/>
            <a:ext cx="2500330" cy="2571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нк сити\Desktop\Нургалиев\IMG_1273.JP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94" r="19988"/>
          <a:stretch>
            <a:fillRect/>
          </a:stretch>
        </p:blipFill>
        <p:spPr bwMode="auto">
          <a:xfrm>
            <a:off x="5643570" y="928670"/>
            <a:ext cx="2571768" cy="2571767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Стрелка вправо 13"/>
          <p:cNvSpPr/>
          <p:nvPr/>
        </p:nvSpPr>
        <p:spPr>
          <a:xfrm>
            <a:off x="928662" y="2285992"/>
            <a:ext cx="1000132" cy="14287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642910" y="1928802"/>
            <a:ext cx="785818" cy="14287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>
            <a:off x="2786050" y="2000240"/>
            <a:ext cx="1071570" cy="28575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>
            <a:off x="5143504" y="1928802"/>
            <a:ext cx="857256" cy="28575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лево 17"/>
          <p:cNvSpPr/>
          <p:nvPr/>
        </p:nvSpPr>
        <p:spPr>
          <a:xfrm>
            <a:off x="7286644" y="2143116"/>
            <a:ext cx="785818" cy="214314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69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48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5720" y="1214423"/>
            <a:ext cx="321471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Согласно заключению эксперта от </a:t>
            </a:r>
            <a:r>
              <a:rPr lang="ru-RU" sz="2400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02</a:t>
            </a:r>
            <a:r>
              <a:rPr lang="ru-RU" sz="24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.06.2016 </a:t>
            </a:r>
            <a:r>
              <a:rPr lang="ru-RU" sz="2400" dirty="0">
                <a:solidFill>
                  <a:srgbClr val="002060"/>
                </a:solidFill>
                <a:latin typeface="Monotype Corsiva" panose="03010101010201010101" pitchFamily="66" charset="0"/>
              </a:rPr>
              <a:t>№ </a:t>
            </a:r>
            <a:r>
              <a:rPr lang="ru-RU" sz="24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507-Э</a:t>
            </a:r>
            <a:r>
              <a:rPr lang="ru-RU" sz="2400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экспертно-криминалистического </a:t>
            </a:r>
            <a:r>
              <a:rPr lang="ru-RU" sz="2400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центра УМВД России по Хабаровскому краю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ФСМ, нанесенные на 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алкогольную продукцию, изъятую у </a:t>
            </a:r>
            <a:endParaRPr lang="ru-RU" sz="2400" dirty="0">
              <a:solidFill>
                <a:srgbClr val="00206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ИП </a:t>
            </a:r>
            <a:r>
              <a:rPr lang="ru-RU" sz="2400" dirty="0" err="1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Нургалеев</a:t>
            </a:r>
            <a:r>
              <a:rPr lang="ru-RU" sz="2400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Б.Р.</a:t>
            </a:r>
            <a:endParaRPr lang="ru-RU" sz="2400" dirty="0" smtClean="0">
              <a:solidFill>
                <a:srgbClr val="00206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ctr"/>
            <a:endParaRPr lang="ru-RU" sz="2000" b="1" dirty="0" smtClean="0">
              <a:solidFill>
                <a:srgbClr val="FFFF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изготовлены </a:t>
            </a:r>
            <a:r>
              <a:rPr lang="ru-RU" sz="32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не производством  ФГУП </a:t>
            </a:r>
            <a:r>
              <a:rPr lang="ru-RU" sz="3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«Гознак»</a:t>
            </a:r>
            <a:endParaRPr lang="ru-RU" sz="3200" dirty="0" smtClean="0"/>
          </a:p>
          <a:p>
            <a:pPr algn="ctr"/>
            <a:endParaRPr lang="ru-RU" sz="2000" dirty="0">
              <a:solidFill>
                <a:srgbClr val="FFFF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ctr"/>
            <a:endParaRPr lang="ru-RU" sz="2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7" name="Рисунок 6" descr="C:\Users\нк сити\Desktop\Нургалиев\IMG_1278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0" y="1928802"/>
            <a:ext cx="4786346" cy="3340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20000">
            <a:off x="3296465" y="3081080"/>
            <a:ext cx="5630557" cy="1181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4233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933227"/>
            <a:ext cx="87849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В отношении ИП </a:t>
            </a:r>
            <a:r>
              <a:rPr lang="ru-RU" sz="2000" dirty="0" err="1" smtClean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Нургалеева</a:t>
            </a:r>
            <a:r>
              <a:rPr lang="ru-RU" sz="2000" dirty="0" smtClean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Б.Р. составлен протокол </a:t>
            </a:r>
            <a:r>
              <a:rPr lang="ru-RU" sz="2000" dirty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по </a:t>
            </a:r>
            <a:r>
              <a:rPr lang="ru-RU" sz="2000" dirty="0" smtClean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ч</a:t>
            </a:r>
            <a:r>
              <a:rPr lang="ru-RU" sz="2000" dirty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. 4 ст. 15.12 КоАП </a:t>
            </a:r>
            <a:r>
              <a:rPr lang="ru-RU" sz="2000" dirty="0" smtClean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РФ, материалы дел направлены в судебные органы.</a:t>
            </a:r>
            <a:endParaRPr lang="ru-RU" sz="2000" dirty="0">
              <a:solidFill>
                <a:srgbClr val="FFFF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Liub\Documents\Презентация\05.2012\untitled.bmp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64214" y="1764224"/>
            <a:ext cx="4415571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79512" y="5157192"/>
            <a:ext cx="87849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В </a:t>
            </a:r>
            <a:r>
              <a:rPr lang="ru-RU" sz="2000" dirty="0" smtClean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соответствии с Постановлением Центрального районного суда г. </a:t>
            </a:r>
            <a:r>
              <a:rPr lang="ru-RU" sz="2000" dirty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Хабаровска от 23.08.2016</a:t>
            </a:r>
            <a:r>
              <a:rPr lang="ru-RU" sz="2000" dirty="0" smtClean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по делу № </a:t>
            </a:r>
            <a:r>
              <a:rPr lang="ru-RU" sz="2000" dirty="0" smtClean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5-504/16 ИП </a:t>
            </a:r>
            <a:r>
              <a:rPr lang="ru-RU" sz="2000" dirty="0" err="1" smtClean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Нургалеев</a:t>
            </a:r>
            <a:r>
              <a:rPr lang="ru-RU" sz="2000" dirty="0" smtClean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Б.Р. </a:t>
            </a:r>
            <a:r>
              <a:rPr lang="ru-RU" sz="2000" dirty="0" smtClean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признан виновным в совершении административного правонарушения, предусмотренного ч. 4 ст. 15.12 КоАП РФ с конфискацией алкогольной продукции.</a:t>
            </a:r>
            <a:endParaRPr lang="ru-RU" sz="2000" dirty="0">
              <a:solidFill>
                <a:srgbClr val="FFFF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0556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1295</TotalTime>
  <Words>443</Words>
  <Application>Microsoft Office PowerPoint</Application>
  <PresentationFormat>Экран (4:3)</PresentationFormat>
  <Paragraphs>21</Paragraphs>
  <Slides>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А.Н.. Денисов</dc:creator>
  <cp:lastModifiedBy> Ли</cp:lastModifiedBy>
  <cp:revision>85</cp:revision>
  <dcterms:created xsi:type="dcterms:W3CDTF">2015-06-05T03:38:37Z</dcterms:created>
  <dcterms:modified xsi:type="dcterms:W3CDTF">2016-10-21T00:42:23Z</dcterms:modified>
</cp:coreProperties>
</file>