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8"/>
  </p:notesMasterIdLst>
  <p:sldIdLst>
    <p:sldId id="256" r:id="rId2"/>
    <p:sldId id="257" r:id="rId3"/>
    <p:sldId id="264" r:id="rId4"/>
    <p:sldId id="258" r:id="rId5"/>
    <p:sldId id="265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00685B-9455-4659-9722-2EFED19F1361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A86E4-08CA-4DE1-93F5-6FEEBFC39D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0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AA86E4-08CA-4DE1-93F5-6FEEBFC39DF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8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jpe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2060848"/>
            <a:ext cx="9143999" cy="479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724128" y="2060848"/>
            <a:ext cx="3131840" cy="35283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999" y="769432"/>
            <a:ext cx="910480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cap="small" dirty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КОНТРОЛЬНЫЕ МЕРОПРИЯТИЯ МЕЖРЕГИОНАЛЬНОГО УПРАВЛЕНИЯ ФЕДЕРАЛЬНОЙ СЛУЖБЫ ПО РЕГУЛИРОВАНИЮ АЛКОГОЛЬНОГО РЫНКА ПО ДАЛЬНЕВОСТОЧНОМУ ФЕДЕРАЛЬНОМУ </a:t>
            </a:r>
            <a:r>
              <a:rPr lang="ru-RU" sz="2000" b="1" i="1" cap="sm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 ОКРУГУ НА ТЕРРИТОРИИ</a:t>
            </a:r>
          </a:p>
          <a:p>
            <a:pPr algn="ctr"/>
            <a:r>
              <a:rPr lang="ru-RU" sz="2000" b="1" i="1" cap="small" dirty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</a:t>
            </a:r>
            <a:r>
              <a:rPr lang="ru-RU" sz="2000" b="1" i="1" cap="sm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РИМОРСКОГО КРАЯ В ЯНВАРЕ 2016 ГОДА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547664" y="5872196"/>
            <a:ext cx="142876" cy="14287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35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572008"/>
            <a:ext cx="88204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Приморского края в магазине, деятельность в котором осуществляет  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ИП Зубкова Е.В.,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расположенном по адресу: Приморский край,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г. 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Владивосток, ул. Интернациональная, 57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,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выявлены нарушения законодательства 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Российской Федерации </a:t>
            </a:r>
            <a:r>
              <a:rPr lang="ru-RU" sz="20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сфере оборота алкогольной продукции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1382" y="908050"/>
            <a:ext cx="6657707" cy="3663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09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643306" y="4071942"/>
            <a:ext cx="5286412" cy="1071570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водка «Белая береза», емкостью 0,5 л, крепостью 40%, даты розлива 10.09.2015, производства ООО «Курант», в количестве 30 бут., </a:t>
            </a:r>
            <a:r>
              <a:rPr lang="ru-RU" sz="16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реализуемая </a:t>
            </a:r>
            <a:r>
              <a:rPr lang="ru-RU" sz="1600" b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цене 125 руб.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0" y="1214422"/>
            <a:ext cx="8929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В ходе осмотра витрины магазина </a:t>
            </a:r>
            <a:r>
              <a:rPr lang="ru-RU" b="1" i="1" dirty="0">
                <a:solidFill>
                  <a:srgbClr val="002060"/>
                </a:solidFill>
              </a:rPr>
              <a:t>«Комфорт» </a:t>
            </a:r>
            <a:r>
              <a:rPr lang="ru-RU" b="1" i="1" dirty="0" smtClean="0">
                <a:solidFill>
                  <a:srgbClr val="002060"/>
                </a:solidFill>
              </a:rPr>
              <a:t>установлено, что ИП Зубкова Е.В. осуществляет оборот  алкогольной продукции в ассортименте, в том числе алкогольной продукции  по цене ниже минимально установленной 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Приказом Федеральной службы по регулированию алкогольного рынка 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от 25.12.2014 № 409, а также маркированной федеральными специальными марками с признаками подделки:</a:t>
            </a:r>
            <a:endParaRPr lang="ru-RU" b="1" i="1" dirty="0">
              <a:solidFill>
                <a:srgbClr val="002060"/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2714612" y="4643446"/>
            <a:ext cx="857256" cy="1588"/>
          </a:xfrm>
          <a:prstGeom prst="straightConnector1">
            <a:avLst/>
          </a:prstGeom>
          <a:ln w="38100">
            <a:solidFill>
              <a:srgbClr val="00518E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4" t="15735" r="32675" b="14944"/>
          <a:stretch/>
        </p:blipFill>
        <p:spPr bwMode="auto">
          <a:xfrm>
            <a:off x="251520" y="3377329"/>
            <a:ext cx="2592288" cy="2460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03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7053" y="764704"/>
            <a:ext cx="8643998" cy="583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002060"/>
                </a:solidFill>
              </a:rPr>
              <a:t>В ходе осмотра торгового и подсобного помещения магазина </a:t>
            </a:r>
            <a:r>
              <a:rPr lang="ru-RU" sz="1600" b="1" i="1" dirty="0">
                <a:solidFill>
                  <a:srgbClr val="002060"/>
                </a:solidFill>
              </a:rPr>
              <a:t>ИП </a:t>
            </a:r>
            <a:r>
              <a:rPr lang="ru-RU" sz="1600" b="1" i="1" dirty="0" smtClean="0">
                <a:solidFill>
                  <a:srgbClr val="002060"/>
                </a:solidFill>
              </a:rPr>
              <a:t>Зубковой </a:t>
            </a:r>
            <a:r>
              <a:rPr lang="ru-RU" sz="1600" b="1" i="1" dirty="0">
                <a:solidFill>
                  <a:srgbClr val="002060"/>
                </a:solidFill>
              </a:rPr>
              <a:t>Е.В. </a:t>
            </a:r>
            <a:r>
              <a:rPr lang="ru-RU" sz="1600" b="1" i="1" dirty="0" smtClean="0">
                <a:solidFill>
                  <a:srgbClr val="002060"/>
                </a:solidFill>
              </a:rPr>
              <a:t>выявлена алкогольная продукция, маркированная ФСМ с признаками подделки: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>
                <a:solidFill>
                  <a:srgbClr val="C00000"/>
                </a:solidFill>
              </a:rPr>
              <a:t>водка «Белая береза», емкостью 0,5 л, крепостью 40%, даты розлива 10.09.2015, производства ООО «Курант», в количестве 290 бут., реализуемой по цене 125 руб. 00 коп.;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>
                <a:solidFill>
                  <a:srgbClr val="C00000"/>
                </a:solidFill>
              </a:rPr>
              <a:t>водка «Журавли», емкостью 0,5 л, крепостью 40%, даты розлива 21.12.2013, производства ЗАО «ЛВЗ «Топаз» в количестве 18 бут., реализуемая по цене 379 руб. 00 коп.;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>
                <a:solidFill>
                  <a:srgbClr val="C00000"/>
                </a:solidFill>
              </a:rPr>
              <a:t>водка особая «Зеленая марка кедровая», емкостью 0,5 л, крепостью 40%, даты розлива отсутствует, производства ЗАО «ЛВЗ «Топаз» в количестве 18 бут., реализуемая по цене 289 руб. 00 коп.;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>
                <a:solidFill>
                  <a:srgbClr val="C00000"/>
                </a:solidFill>
              </a:rPr>
              <a:t>водка «Столичная», емкостью 0,5 л, крепостью 40%, даты розлива 18.04.2015, производства: на контрэтикетке: ОАО «</a:t>
            </a:r>
            <a:r>
              <a:rPr lang="ru-RU" sz="1100" dirty="0" err="1">
                <a:solidFill>
                  <a:srgbClr val="C00000"/>
                </a:solidFill>
              </a:rPr>
              <a:t>Росспиртпром</a:t>
            </a:r>
            <a:r>
              <a:rPr lang="ru-RU" sz="1100" dirty="0">
                <a:solidFill>
                  <a:srgbClr val="C00000"/>
                </a:solidFill>
              </a:rPr>
              <a:t>»; на ФСМ: ООО «</a:t>
            </a:r>
            <a:r>
              <a:rPr lang="ru-RU" sz="1100" dirty="0" err="1">
                <a:solidFill>
                  <a:srgbClr val="C00000"/>
                </a:solidFill>
              </a:rPr>
              <a:t>Крисстал</a:t>
            </a:r>
            <a:r>
              <a:rPr lang="ru-RU" sz="1100" dirty="0">
                <a:solidFill>
                  <a:srgbClr val="C00000"/>
                </a:solidFill>
              </a:rPr>
              <a:t>» в количестве 15 бут., реализуемая по цене 429 руб. 00 коп.;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>
                <a:solidFill>
                  <a:srgbClr val="C00000"/>
                </a:solidFill>
              </a:rPr>
              <a:t>водка «</a:t>
            </a:r>
            <a:r>
              <a:rPr lang="ru-RU" sz="1100" dirty="0" err="1">
                <a:solidFill>
                  <a:srgbClr val="C00000"/>
                </a:solidFill>
              </a:rPr>
              <a:t>Талка</a:t>
            </a:r>
            <a:r>
              <a:rPr lang="ru-RU" sz="1100" dirty="0">
                <a:solidFill>
                  <a:srgbClr val="C00000"/>
                </a:solidFill>
              </a:rPr>
              <a:t>», емкостью 0,5 л, крепостью 40%, даты розлива 06.12.2013, производства ЗАО «Сибирский ЛВЗ» в количестве 18 бут., реализуемая по цене 299 руб. 00 коп.;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>
                <a:solidFill>
                  <a:srgbClr val="C00000"/>
                </a:solidFill>
              </a:rPr>
              <a:t>водка «</a:t>
            </a:r>
            <a:r>
              <a:rPr lang="ru-RU" sz="1100" dirty="0" err="1">
                <a:solidFill>
                  <a:srgbClr val="C00000"/>
                </a:solidFill>
              </a:rPr>
              <a:t>Талка</a:t>
            </a:r>
            <a:r>
              <a:rPr lang="ru-RU" sz="1100" dirty="0">
                <a:solidFill>
                  <a:srgbClr val="C00000"/>
                </a:solidFill>
              </a:rPr>
              <a:t>», емкостью 0,7 л, крепостью 40%, даты розлива отсутствует, производства ЗАО «Сибирский ЛВЗ» в количестве 18 бут., реализуемая по цене 389 руб. 00 коп.;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>
                <a:solidFill>
                  <a:srgbClr val="C00000"/>
                </a:solidFill>
              </a:rPr>
              <a:t>водка «Финская серебро», емкостью 0,5 л, крепостью 40%, даты розлива 16.10.2014, производства ООО «РАДА» в количестве 45 бут., реализуемая по цене 199 руб. 00 коп.;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>
                <a:solidFill>
                  <a:srgbClr val="C00000"/>
                </a:solidFill>
              </a:rPr>
              <a:t>водка «Парламент», емкостью 0,5 л, крепостью 40%, даты розлива отсутствует, производства ООО «Парламент </a:t>
            </a:r>
            <a:r>
              <a:rPr lang="ru-RU" sz="1100" dirty="0" err="1">
                <a:solidFill>
                  <a:srgbClr val="C00000"/>
                </a:solidFill>
              </a:rPr>
              <a:t>Продакшн</a:t>
            </a:r>
            <a:r>
              <a:rPr lang="ru-RU" sz="1100" dirty="0">
                <a:solidFill>
                  <a:srgbClr val="C00000"/>
                </a:solidFill>
              </a:rPr>
              <a:t>» в количестве 26 бут., реализуемая по цене 399 руб. 00 коп.;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>
                <a:solidFill>
                  <a:srgbClr val="C00000"/>
                </a:solidFill>
              </a:rPr>
              <a:t>водка «</a:t>
            </a:r>
            <a:r>
              <a:rPr lang="ru-RU" sz="1100" dirty="0" err="1">
                <a:solidFill>
                  <a:srgbClr val="C00000"/>
                </a:solidFill>
              </a:rPr>
              <a:t>Хортиця</a:t>
            </a:r>
            <a:r>
              <a:rPr lang="ru-RU" sz="1100" dirty="0">
                <a:solidFill>
                  <a:srgbClr val="C00000"/>
                </a:solidFill>
              </a:rPr>
              <a:t> </a:t>
            </a:r>
            <a:r>
              <a:rPr lang="ru-RU" sz="1100" dirty="0" err="1">
                <a:solidFill>
                  <a:srgbClr val="C00000"/>
                </a:solidFill>
              </a:rPr>
              <a:t>платинум</a:t>
            </a:r>
            <a:r>
              <a:rPr lang="ru-RU" sz="1100" dirty="0">
                <a:solidFill>
                  <a:srgbClr val="C00000"/>
                </a:solidFill>
              </a:rPr>
              <a:t>», емкостью 0,5 л, крепостью 40%, даты розлива 18.04.2015, производства: на контрэтикетке: ООО «Русский север»; на ФСМ: Украина «ЛВЗ </a:t>
            </a:r>
            <a:r>
              <a:rPr lang="ru-RU" sz="1100" dirty="0" err="1">
                <a:solidFill>
                  <a:srgbClr val="C00000"/>
                </a:solidFill>
              </a:rPr>
              <a:t>Хортица</a:t>
            </a:r>
            <a:r>
              <a:rPr lang="ru-RU" sz="1100" dirty="0">
                <a:solidFill>
                  <a:srgbClr val="C00000"/>
                </a:solidFill>
              </a:rPr>
              <a:t>» в количестве 28 бут., реализуемая по цене 239 руб. 00 коп.;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>
                <a:solidFill>
                  <a:srgbClr val="C00000"/>
                </a:solidFill>
              </a:rPr>
              <a:t>водка «Мерная на молоке», емкостью 0,7 л, крепостью 40%, даты розлива отсутствует, производства: на контрэтикетке: ОАО «ЛВЗ «Ярославский»; на ФСМ:                                              ООО «</a:t>
            </a:r>
            <a:r>
              <a:rPr lang="ru-RU" sz="1100" dirty="0" err="1">
                <a:solidFill>
                  <a:srgbClr val="C00000"/>
                </a:solidFill>
              </a:rPr>
              <a:t>Госспиртконтроль</a:t>
            </a:r>
            <a:r>
              <a:rPr lang="ru-RU" sz="1100" dirty="0">
                <a:solidFill>
                  <a:srgbClr val="C00000"/>
                </a:solidFill>
              </a:rPr>
              <a:t>» в количестве 20 бут.;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>
                <a:solidFill>
                  <a:srgbClr val="C00000"/>
                </a:solidFill>
              </a:rPr>
              <a:t>водка «Хлебный дар классическая», емкостью 0,5 л, крепостью 40%, даты розлива отсутствует, производства Украина ООО «НВК» в количестве 7 бут., реализуемая по цене 259 руб. 00 коп.;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>
                <a:solidFill>
                  <a:srgbClr val="C00000"/>
                </a:solidFill>
              </a:rPr>
              <a:t>водка «Черный бриллиант», емкостью 0,5 л, крепостью 40%, даты розлива отсутствует, производства: на контрэтикетке ОАО «ЛВЗ Нива»; на ФСМ: ООО «ЛВЗ Нива» в количестве 6 бут., реализуемая по цене 359 руб. 00 коп.;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>
                <a:solidFill>
                  <a:srgbClr val="C00000"/>
                </a:solidFill>
              </a:rPr>
              <a:t>водка «Казенка», емкостью 0,5 л, крепостью 40%, даты розлива отсутствует, производства: на контрэтикетке: ОАО «МЗ «Кристалл»; на ФСМ: ООО «Юпитер </a:t>
            </a:r>
            <a:r>
              <a:rPr lang="ru-RU" sz="1100" dirty="0" err="1">
                <a:solidFill>
                  <a:srgbClr val="C00000"/>
                </a:solidFill>
              </a:rPr>
              <a:t>Лоджистик</a:t>
            </a:r>
            <a:r>
              <a:rPr lang="ru-RU" sz="1100" dirty="0">
                <a:solidFill>
                  <a:srgbClr val="C00000"/>
                </a:solidFill>
              </a:rPr>
              <a:t>» в количестве 19 бут.;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>
                <a:solidFill>
                  <a:srgbClr val="C00000"/>
                </a:solidFill>
              </a:rPr>
              <a:t>водка «Русский корень основательная», емкостью 1 л, крепостью 40%, даты розлива отсутствует, производства ООО «Капитал» в количестве 9 бут., реализуемая по цене 409 руб.                     00 коп.;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>
                <a:solidFill>
                  <a:srgbClr val="C00000"/>
                </a:solidFill>
              </a:rPr>
              <a:t>водка «Любимый графинчик люкс», емкостью 1 л, крепостью 40%, даты розлива отсутствует, производства ООО «ЛВЗ «ДИО» в количестве 12 бут., реализуемая по цене 399 руб. 00 коп.;</a:t>
            </a:r>
          </a:p>
          <a:p>
            <a:pPr>
              <a:buFontTx/>
              <a:buChar char="-"/>
            </a:pP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>
                <a:solidFill>
                  <a:srgbClr val="C00000"/>
                </a:solidFill>
              </a:rPr>
              <a:t>водка «Застолье», емкостью 0,25 л, крепостью 40%, даты розлива 16.01.2013, производства ОАО «Шуйская водка» в количестве 6 бут.</a:t>
            </a:r>
          </a:p>
        </p:txBody>
      </p:sp>
    </p:spTree>
    <p:extLst>
      <p:ext uri="{BB962C8B-B14F-4D97-AF65-F5344CB8AC3E}">
        <p14:creationId xmlns:p14="http://schemas.microsoft.com/office/powerpoint/2010/main" val="113869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3786182" y="3212976"/>
            <a:ext cx="5000660" cy="1323439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D57D9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Образцы алкогольной продукции изъяты и направлены в Экспертно-криминалистический центр УМВД России по Хабаровскому краю</a:t>
            </a:r>
          </a:p>
          <a:p>
            <a:pPr algn="ctr"/>
            <a:r>
              <a:rPr lang="ru-RU" sz="1600" dirty="0" smtClean="0"/>
              <a:t>для проведение экспертизы подлинности </a:t>
            </a:r>
          </a:p>
          <a:p>
            <a:pPr algn="ctr"/>
            <a:r>
              <a:rPr lang="ru-RU" sz="1600" dirty="0" smtClean="0"/>
              <a:t>федеральных специальных марок</a:t>
            </a:r>
          </a:p>
        </p:txBody>
      </p:sp>
      <p:sp>
        <p:nvSpPr>
          <p:cNvPr id="16" name="Выгнутая влево стрелка 15"/>
          <p:cNvSpPr/>
          <p:nvPr/>
        </p:nvSpPr>
        <p:spPr>
          <a:xfrm rot="17342596">
            <a:off x="1179815" y="2526225"/>
            <a:ext cx="1724618" cy="2302806"/>
          </a:xfrm>
          <a:prstGeom prst="curvedRightArrow">
            <a:avLst>
              <a:gd name="adj1" fmla="val 10760"/>
              <a:gd name="adj2" fmla="val 23298"/>
              <a:gd name="adj3" fmla="val 203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7158" y="4857760"/>
            <a:ext cx="5357850" cy="156966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D57D9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Согласно заключению эксперта </a:t>
            </a:r>
            <a:r>
              <a:rPr lang="ru-RU" sz="1600" dirty="0"/>
              <a:t>от 10.02.2016 № 163-Э</a:t>
            </a:r>
            <a:endParaRPr lang="ru-RU" sz="1600" dirty="0" smtClean="0"/>
          </a:p>
          <a:p>
            <a:pPr algn="ctr"/>
            <a:r>
              <a:rPr lang="ru-RU" sz="1600" dirty="0" smtClean="0"/>
              <a:t>федеральные специальные марки, </a:t>
            </a:r>
          </a:p>
          <a:p>
            <a:pPr algn="ctr"/>
            <a:r>
              <a:rPr lang="ru-RU" sz="1600" dirty="0" smtClean="0"/>
              <a:t>нанесенные на выявленную у ИП Зубковой Е.В.</a:t>
            </a:r>
          </a:p>
          <a:p>
            <a:pPr algn="ctr"/>
            <a:r>
              <a:rPr lang="ru-RU" sz="1600" dirty="0" smtClean="0"/>
              <a:t>алкогольную продукцию,</a:t>
            </a:r>
          </a:p>
          <a:p>
            <a:pPr algn="ctr"/>
            <a:r>
              <a:rPr lang="ru-RU" sz="1600" dirty="0" smtClean="0"/>
              <a:t>изготовлены </a:t>
            </a:r>
            <a:r>
              <a:rPr lang="ru-RU" sz="1600" dirty="0"/>
              <a:t>не производством ФГУП </a:t>
            </a:r>
            <a:r>
              <a:rPr lang="ru-RU" sz="1600" dirty="0" smtClean="0"/>
              <a:t>Гознак.</a:t>
            </a:r>
          </a:p>
          <a:p>
            <a:pPr algn="ctr"/>
            <a:endParaRPr lang="ru-RU" sz="1600" dirty="0" smtClean="0"/>
          </a:p>
        </p:txBody>
      </p:sp>
      <p:grpSp>
        <p:nvGrpSpPr>
          <p:cNvPr id="2" name="Группа 1"/>
          <p:cNvGrpSpPr/>
          <p:nvPr/>
        </p:nvGrpSpPr>
        <p:grpSpPr>
          <a:xfrm>
            <a:off x="3411870" y="1142986"/>
            <a:ext cx="5143536" cy="1714515"/>
            <a:chOff x="2786050" y="1142982"/>
            <a:chExt cx="5143536" cy="1714515"/>
          </a:xfrm>
        </p:grpSpPr>
        <p:pic>
          <p:nvPicPr>
            <p:cNvPr id="9" name="Рисунок 8"/>
            <p:cNvPicPr/>
            <p:nvPr/>
          </p:nvPicPr>
          <p:blipFill>
            <a:blip r:embed="rId3" cstate="print"/>
            <a:srcRect l="21138" t="24986" r="13923" b="32683"/>
            <a:stretch>
              <a:fillRect/>
            </a:stretch>
          </p:blipFill>
          <p:spPr bwMode="auto">
            <a:xfrm rot="5400000">
              <a:off x="2285984" y="1643049"/>
              <a:ext cx="1714512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Рисунок 9"/>
            <p:cNvPicPr/>
            <p:nvPr/>
          </p:nvPicPr>
          <p:blipFill>
            <a:blip r:embed="rId4" cstate="print"/>
            <a:srcRect l="12720" t="46152" r="30759" b="23062"/>
            <a:stretch>
              <a:fillRect/>
            </a:stretch>
          </p:blipFill>
          <p:spPr bwMode="auto">
            <a:xfrm rot="5400000">
              <a:off x="2982504" y="1660909"/>
              <a:ext cx="1714512" cy="678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Рисунок 10"/>
            <p:cNvPicPr/>
            <p:nvPr/>
          </p:nvPicPr>
          <p:blipFill>
            <a:blip r:embed="rId5" cstate="print"/>
            <a:srcRect l="12720" t="32683" r="11518" b="30759"/>
            <a:stretch>
              <a:fillRect/>
            </a:stretch>
          </p:blipFill>
          <p:spPr bwMode="auto">
            <a:xfrm rot="5400000">
              <a:off x="3571868" y="1714487"/>
              <a:ext cx="1714512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Рисунок 11"/>
            <p:cNvPicPr/>
            <p:nvPr/>
          </p:nvPicPr>
          <p:blipFill>
            <a:blip r:embed="rId6" cstate="print"/>
            <a:srcRect l="19936" t="30759" r="7910" b="30759"/>
            <a:stretch>
              <a:fillRect/>
            </a:stretch>
          </p:blipFill>
          <p:spPr bwMode="auto">
            <a:xfrm rot="5400000">
              <a:off x="4179091" y="1678768"/>
              <a:ext cx="1714512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Рисунок 12"/>
            <p:cNvPicPr/>
            <p:nvPr/>
          </p:nvPicPr>
          <p:blipFill>
            <a:blip r:embed="rId7" cstate="print"/>
            <a:srcRect l="4302" t="26911" r="24746" b="32683"/>
            <a:stretch>
              <a:fillRect/>
            </a:stretch>
          </p:blipFill>
          <p:spPr bwMode="auto">
            <a:xfrm rot="5400000">
              <a:off x="6143636" y="1714486"/>
              <a:ext cx="1714511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Рисунок 13"/>
            <p:cNvPicPr/>
            <p:nvPr/>
          </p:nvPicPr>
          <p:blipFill>
            <a:blip r:embed="rId8" cstate="print"/>
            <a:srcRect l="7215" t="30759" r="12212" b="19214"/>
            <a:stretch>
              <a:fillRect/>
            </a:stretch>
          </p:blipFill>
          <p:spPr bwMode="auto">
            <a:xfrm rot="5400000">
              <a:off x="6750859" y="1678767"/>
              <a:ext cx="1714511" cy="642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Рисунок 16"/>
            <p:cNvPicPr/>
            <p:nvPr/>
          </p:nvPicPr>
          <p:blipFill>
            <a:blip r:embed="rId9" cstate="print"/>
            <a:srcRect l="17531" t="32683" r="4302" b="28835"/>
            <a:stretch>
              <a:fillRect/>
            </a:stretch>
          </p:blipFill>
          <p:spPr bwMode="auto">
            <a:xfrm rot="5400000">
              <a:off x="5536413" y="1678767"/>
              <a:ext cx="1714512" cy="6429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Рисунок 18"/>
            <p:cNvPicPr/>
            <p:nvPr/>
          </p:nvPicPr>
          <p:blipFill>
            <a:blip r:embed="rId10" cstate="print"/>
            <a:srcRect l="19936" t="36531" r="6707" b="21138"/>
            <a:stretch>
              <a:fillRect/>
            </a:stretch>
          </p:blipFill>
          <p:spPr bwMode="auto">
            <a:xfrm rot="5400000">
              <a:off x="4857751" y="1643051"/>
              <a:ext cx="1714513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" name="Рисунок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19" y="1265695"/>
            <a:ext cx="2398503" cy="159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030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933227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отношении ИП Зубковой Е.В. составлены протоколы </a:t>
            </a:r>
            <a:r>
              <a:rPr lang="ru-RU" sz="20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об административных правонарушениях по </a:t>
            </a:r>
            <a:r>
              <a:rPr lang="ru-RU" sz="20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ч. 2 ст. 14.6, ч</a:t>
            </a:r>
            <a:r>
              <a:rPr lang="ru-RU" sz="2000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 4 ст. 15.12 КоАП </a:t>
            </a:r>
            <a:r>
              <a:rPr lang="ru-RU" sz="20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РФ, материалы дел направлены в судебные органы.</a:t>
            </a:r>
            <a:endParaRPr lang="ru-RU" sz="2000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681" y="1948890"/>
            <a:ext cx="4844637" cy="2588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6094" y="4653136"/>
            <a:ext cx="87849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В соответствии с Постановлением Центрального районного суда г. Хабаровска от 13.04.2016 по делу № 5-208/16 ИП Зубкова Е.В. признана виновной в совершении административного правонарушения, предусмотренного ч. 4 ст. 15.12 КоАП РФ с конфискацией алкогольной продукции.</a:t>
            </a:r>
            <a:endParaRPr lang="ru-RU" sz="2000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55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1336</TotalTime>
  <Words>937</Words>
  <Application>Microsoft Office PowerPoint</Application>
  <PresentationFormat>Экран (4:3)</PresentationFormat>
  <Paragraphs>37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 Ли</cp:lastModifiedBy>
  <cp:revision>94</cp:revision>
  <dcterms:created xsi:type="dcterms:W3CDTF">2015-06-05T03:38:37Z</dcterms:created>
  <dcterms:modified xsi:type="dcterms:W3CDTF">2016-10-21T00:34:42Z</dcterms:modified>
</cp:coreProperties>
</file>