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9" r:id="rId3"/>
    <p:sldId id="263" r:id="rId4"/>
    <p:sldId id="272" r:id="rId5"/>
    <p:sldId id="261" r:id="rId6"/>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5" autoAdjust="0"/>
    <p:restoredTop sz="94660"/>
  </p:normalViewPr>
  <p:slideViewPr>
    <p:cSldViewPr>
      <p:cViewPr varScale="1">
        <p:scale>
          <a:sx n="97" d="100"/>
          <a:sy n="97" d="100"/>
        </p:scale>
        <p:origin x="-32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3DAF308-A1B1-4916-B403-DA8D3834DF49}" type="datetimeFigureOut">
              <a:rPr lang="ru-RU" smtClean="0"/>
              <a:t>20.10.2016</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CDAF9534-34A6-4423-A92A-E63FA126E8BA}" type="slidenum">
              <a:rPr lang="ru-RU" smtClean="0"/>
              <a:t>‹#›</a:t>
            </a:fld>
            <a:endParaRPr lang="ru-RU"/>
          </a:p>
        </p:txBody>
      </p:sp>
    </p:spTree>
    <p:extLst>
      <p:ext uri="{BB962C8B-B14F-4D97-AF65-F5344CB8AC3E}">
        <p14:creationId xmlns:p14="http://schemas.microsoft.com/office/powerpoint/2010/main" val="3217781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DAF9534-34A6-4423-A92A-E63FA126E8BA}" type="slidenum">
              <a:rPr lang="ru-RU" smtClean="0"/>
              <a:t>4</a:t>
            </a:fld>
            <a:endParaRPr lang="ru-RU"/>
          </a:p>
        </p:txBody>
      </p:sp>
    </p:spTree>
    <p:extLst>
      <p:ext uri="{BB962C8B-B14F-4D97-AF65-F5344CB8AC3E}">
        <p14:creationId xmlns:p14="http://schemas.microsoft.com/office/powerpoint/2010/main" val="1933827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20.10.2016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20.10.2016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20.10.2016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20.10.2016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87000">
              <a:srgbClr val="9CB86E"/>
            </a:gs>
            <a:gs pos="37000">
              <a:srgbClr val="156B13"/>
            </a:gs>
          </a:gsLst>
          <a:lin ang="5400000" scaled="0"/>
        </a:gra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268" y="1128713"/>
            <a:ext cx="9143998" cy="5729287"/>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51520" y="1556792"/>
            <a:ext cx="8712967" cy="4248472"/>
          </a:xfrm>
        </p:spPr>
        <p:txBody>
          <a:bodyPr>
            <a:noAutofit/>
          </a:bodyPr>
          <a:lstStyle/>
          <a:p>
            <a:r>
              <a:rPr lang="ru-RU" sz="2400" b="1" i="1" cap="small" dirty="0" smtClean="0">
                <a:ln w="500">
                  <a:solidFill>
                    <a:srgbClr val="1F497D">
                      <a:shade val="20000"/>
                      <a:satMod val="120000"/>
                    </a:srgbClr>
                  </a:solidFill>
                </a:ln>
                <a:solidFill>
                  <a:srgbClr val="0070C0"/>
                </a:solidFill>
                <a:effectLst>
                  <a:outerShdw blurRad="38100" dist="38100" dir="2700000" algn="tl">
                    <a:srgbClr val="000000">
                      <a:alpha val="43137"/>
                    </a:srgbClr>
                  </a:outerShdw>
                </a:effectLst>
                <a:latin typeface="Arial Black" pitchFamily="34" charset="0"/>
              </a:rPr>
              <a:t>КОНТРОЛЬНЫЕ МЕРОПРИЯТИЯ МЕЖРЕГИОНАЛЬНОГО УПРАВЛЕНИЯ ФЕДЕРАЛЬНОЙ СЛУЖБЫ ПО РЕГУЛИРОВАНИЮ АЛКОГОЛЬНОГО РЫНКА ПО ДАЛЬНЕВОСТОЧНОМУ ФЕДЕРАЛЬНОМУ </a:t>
            </a:r>
            <a:br>
              <a:rPr lang="ru-RU" sz="2400" b="1" i="1" cap="small" dirty="0" smtClean="0">
                <a:ln w="500">
                  <a:solidFill>
                    <a:srgbClr val="1F497D">
                      <a:shade val="20000"/>
                      <a:satMod val="120000"/>
                    </a:srgbClr>
                  </a:solidFill>
                </a:ln>
                <a:solidFill>
                  <a:srgbClr val="0070C0"/>
                </a:solidFill>
                <a:effectLst>
                  <a:outerShdw blurRad="38100" dist="38100" dir="2700000" algn="tl">
                    <a:srgbClr val="000000">
                      <a:alpha val="43137"/>
                    </a:srgbClr>
                  </a:outerShdw>
                </a:effectLst>
                <a:latin typeface="Arial Black" pitchFamily="34" charset="0"/>
              </a:rPr>
            </a:br>
            <a:r>
              <a:rPr lang="ru-RU" sz="2400" b="1" i="1" cap="small" dirty="0" smtClean="0">
                <a:ln w="500">
                  <a:solidFill>
                    <a:srgbClr val="1F497D">
                      <a:shade val="20000"/>
                      <a:satMod val="120000"/>
                    </a:srgbClr>
                  </a:solidFill>
                </a:ln>
                <a:solidFill>
                  <a:srgbClr val="0070C0"/>
                </a:solidFill>
                <a:effectLst>
                  <a:outerShdw blurRad="38100" dist="38100" dir="2700000" algn="tl">
                    <a:srgbClr val="000000">
                      <a:alpha val="43137"/>
                    </a:srgbClr>
                  </a:outerShdw>
                </a:effectLst>
                <a:latin typeface="Arial Black" pitchFamily="34" charset="0"/>
              </a:rPr>
              <a:t>ОКРУГУ  НА ТЕРРИТОРИИ ХАБАРОВСКОГО КРАЯ В МАРТЕ 2016 ГОДА</a:t>
            </a:r>
            <a:br>
              <a:rPr lang="ru-RU" sz="2400" b="1" i="1" cap="small" dirty="0" smtClean="0">
                <a:ln w="500">
                  <a:solidFill>
                    <a:srgbClr val="1F497D">
                      <a:shade val="20000"/>
                      <a:satMod val="120000"/>
                    </a:srgbClr>
                  </a:solidFill>
                </a:ln>
                <a:solidFill>
                  <a:srgbClr val="0070C0"/>
                </a:solidFill>
                <a:effectLst>
                  <a:outerShdw blurRad="38100" dist="38100" dir="2700000" algn="tl">
                    <a:srgbClr val="000000">
                      <a:alpha val="43137"/>
                    </a:srgbClr>
                  </a:outerShdw>
                </a:effectLst>
                <a:latin typeface="Arial Black" pitchFamily="34" charset="0"/>
              </a:rPr>
            </a:br>
            <a:r>
              <a:rPr lang="ru-RU" sz="2400" b="1" i="1" cap="small" dirty="0" smtClean="0">
                <a:ln w="500">
                  <a:solidFill>
                    <a:srgbClr val="1F497D">
                      <a:shade val="20000"/>
                      <a:satMod val="120000"/>
                    </a:srgbClr>
                  </a:solidFill>
                </a:ln>
                <a:solidFill>
                  <a:srgbClr val="0070C0"/>
                </a:solidFill>
                <a:effectLst>
                  <a:outerShdw blurRad="38100" dist="38100" dir="2700000" algn="tl">
                    <a:srgbClr val="000000">
                      <a:alpha val="43137"/>
                    </a:srgbClr>
                  </a:outerShdw>
                </a:effectLst>
                <a:latin typeface="Arial Black" pitchFamily="34" charset="0"/>
              </a:rPr>
              <a:t>В ОТНОШЕНИИ ООО </a:t>
            </a:r>
            <a:r>
              <a:rPr lang="ru-RU" sz="2400" b="1" i="1" cap="small" dirty="0">
                <a:ln w="500">
                  <a:solidFill>
                    <a:srgbClr val="1F497D">
                      <a:shade val="20000"/>
                      <a:satMod val="120000"/>
                    </a:srgbClr>
                  </a:solidFill>
                </a:ln>
                <a:solidFill>
                  <a:srgbClr val="0070C0"/>
                </a:solidFill>
                <a:effectLst>
                  <a:outerShdw blurRad="38100" dist="38100" dir="2700000" algn="tl">
                    <a:srgbClr val="000000">
                      <a:alpha val="43137"/>
                    </a:srgbClr>
                  </a:outerShdw>
                </a:effectLst>
                <a:latin typeface="Arial Black" pitchFamily="34" charset="0"/>
              </a:rPr>
              <a:t>«ДАЛЬНЕВОСТОЧНАЯ</a:t>
            </a:r>
            <a:br>
              <a:rPr lang="ru-RU" sz="2400" b="1" i="1" cap="small" dirty="0">
                <a:ln w="500">
                  <a:solidFill>
                    <a:srgbClr val="1F497D">
                      <a:shade val="20000"/>
                      <a:satMod val="120000"/>
                    </a:srgbClr>
                  </a:solidFill>
                </a:ln>
                <a:solidFill>
                  <a:srgbClr val="0070C0"/>
                </a:solidFill>
                <a:effectLst>
                  <a:outerShdw blurRad="38100" dist="38100" dir="2700000" algn="tl">
                    <a:srgbClr val="000000">
                      <a:alpha val="43137"/>
                    </a:srgbClr>
                  </a:outerShdw>
                </a:effectLst>
                <a:latin typeface="Arial Black" pitchFamily="34" charset="0"/>
              </a:rPr>
            </a:br>
            <a:r>
              <a:rPr lang="ru-RU" sz="2400" b="1" i="1" cap="small" dirty="0">
                <a:ln w="500">
                  <a:solidFill>
                    <a:srgbClr val="1F497D">
                      <a:shade val="20000"/>
                      <a:satMod val="120000"/>
                    </a:srgbClr>
                  </a:solidFill>
                </a:ln>
                <a:solidFill>
                  <a:srgbClr val="0070C0"/>
                </a:solidFill>
                <a:effectLst>
                  <a:outerShdw blurRad="38100" dist="38100" dir="2700000" algn="tl">
                    <a:srgbClr val="000000">
                      <a:alpha val="43137"/>
                    </a:srgbClr>
                  </a:outerShdw>
                </a:effectLst>
                <a:latin typeface="Arial Black" pitchFamily="34" charset="0"/>
              </a:rPr>
              <a:t>ПРОДОВОЛЬСТВЕННАЯ КОМПАНИЯ»</a:t>
            </a:r>
            <a:endParaRPr lang="ru-RU" sz="2400" b="1" i="1" cap="small" dirty="0">
              <a:solidFill>
                <a:srgbClr val="0070C0"/>
              </a:solidFill>
              <a:effectLst>
                <a:outerShdw blurRad="38100" dist="38100" dir="2700000" algn="tl">
                  <a:srgbClr val="000000">
                    <a:alpha val="43137"/>
                  </a:srgbClr>
                </a:outerShdw>
              </a:effectLst>
              <a:latin typeface="Arial Black" pitchFamily="34" charset="0"/>
            </a:endParaRPr>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0"/>
            <a:ext cx="9144000" cy="112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9524996"/>
      </p:ext>
    </p:extLst>
  </p:cSld>
  <p:clrMapOvr>
    <a:masterClrMapping/>
  </p:clrMapOvr>
  <mc:AlternateContent xmlns:mc="http://schemas.openxmlformats.org/markup-compatibility/2006" xmlns:p14="http://schemas.microsoft.com/office/powerpoint/2010/main">
    <mc:Choice Requires="p14">
      <p:transition spd="slow" p14:dur="3400" advTm="2734">
        <p14:reveal/>
      </p:transition>
    </mc:Choice>
    <mc:Fallback xmlns="">
      <p:transition spd="slow" advTm="2734">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3"/>
            <a:ext cx="8280920" cy="2448272"/>
          </a:xfrm>
        </p:spPr>
        <p:txBody>
          <a:bodyPr>
            <a:noAutofit/>
          </a:bodyPr>
          <a:lstStyle/>
          <a:p>
            <a:r>
              <a:rPr lang="ru-RU" sz="1600" b="1" i="1" cap="small" dirty="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t>В </a:t>
            </a:r>
            <a:r>
              <a:rPr lang="ru-RU" sz="1600" b="1" i="1" cap="small" dirty="0" smtClean="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t>ходе </a:t>
            </a:r>
            <a:r>
              <a:rPr lang="ru-RU" sz="1600" b="1" i="1" cap="small" dirty="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t>проведения мероприятий по наблюдению за соблюдением обязательных требований организациями, осуществляющими розничную продажу алкогольной продукции на территории Хабаровского края сотрудниками Межрегионального управления Федеральной службы по регулированию алкогольного рынка по Дальневосточному федеральному округу </a:t>
            </a:r>
            <a:r>
              <a:rPr lang="ru-RU" sz="1600" b="1" i="1" cap="small" dirty="0" smtClean="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t>в г. Бикин установлены </a:t>
            </a:r>
            <a:r>
              <a:rPr lang="ru-RU" sz="1600" b="1" i="1" cap="small" dirty="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t>факты нарушения законодательства Российской Федерации в сфере производства и оборота этилового спирта, алкогольной и спиртосодержащей продукции в </a:t>
            </a:r>
            <a:r>
              <a:rPr lang="ru-RU" sz="1600" b="1" i="1" cap="small" dirty="0" smtClean="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t>организации</a:t>
            </a:r>
            <a:br>
              <a:rPr lang="ru-RU" sz="1600" b="1" i="1" cap="small" dirty="0" smtClean="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br>
            <a:r>
              <a:rPr lang="ru-RU" sz="1600" b="1" i="1" cap="small" dirty="0" smtClean="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t>розничной торговли ООО «Дальневосточная</a:t>
            </a:r>
            <a:br>
              <a:rPr lang="ru-RU" sz="1600" b="1" i="1" cap="small" dirty="0" smtClean="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br>
            <a:r>
              <a:rPr lang="ru-RU" sz="1600" b="1" i="1" cap="small" dirty="0" smtClean="0">
                <a:ln w="500">
                  <a:solidFill>
                    <a:srgbClr val="1F497D">
                      <a:shade val="20000"/>
                      <a:satMod val="120000"/>
                    </a:srgbClr>
                  </a:solidFill>
                </a:ln>
                <a:solidFill>
                  <a:schemeClr val="tx2">
                    <a:lumMod val="60000"/>
                    <a:lumOff val="40000"/>
                  </a:schemeClr>
                </a:solidFill>
                <a:effectLst>
                  <a:outerShdw blurRad="38100" dist="38100" dir="2700000" algn="tl">
                    <a:srgbClr val="000000">
                      <a:alpha val="43137"/>
                    </a:srgbClr>
                  </a:outerShdw>
                </a:effectLst>
                <a:latin typeface="Arial Black" pitchFamily="34" charset="0"/>
              </a:rPr>
              <a:t>продовольственная компания»</a:t>
            </a:r>
            <a:endParaRPr lang="ru-RU" sz="1400" b="1" i="1" cap="small" dirty="0">
              <a:solidFill>
                <a:schemeClr val="tx2">
                  <a:lumMod val="60000"/>
                  <a:lumOff val="40000"/>
                </a:schemeClr>
              </a:solidFill>
              <a:effectLst>
                <a:outerShdw blurRad="38100" dist="38100" dir="2700000" algn="tl">
                  <a:srgbClr val="000000">
                    <a:alpha val="43137"/>
                  </a:srgbClr>
                </a:outerShdw>
              </a:effectLst>
              <a:latin typeface="Arial Black" pitchFamily="34" charset="0"/>
            </a:endParaRPr>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547664" y="2924944"/>
            <a:ext cx="6016669" cy="3384376"/>
          </a:xfrm>
          <a:prstGeom prst="rect">
            <a:avLst/>
          </a:prstGeom>
          <a:effectLst>
            <a:glow rad="1397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3085498322"/>
      </p:ext>
    </p:extLst>
  </p:cSld>
  <p:clrMapOvr>
    <a:masterClrMapping/>
  </p:clrMapOvr>
  <mc:AlternateContent xmlns:mc="http://schemas.openxmlformats.org/markup-compatibility/2006" xmlns:p14="http://schemas.microsoft.com/office/powerpoint/2010/main">
    <mc:Choice Requires="p14">
      <p:transition spd="slow" p14:dur="3400" advTm="3148">
        <p14:reveal/>
      </p:transition>
    </mc:Choice>
    <mc:Fallback xmlns="">
      <p:transition spd="slow" advTm="3148">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568952" cy="792088"/>
          </a:xfrm>
        </p:spPr>
        <p:txBody>
          <a:bodyPr>
            <a:normAutofit/>
          </a:bodyPr>
          <a:lstStyle/>
          <a:p>
            <a:r>
              <a:rPr lang="ru-RU" sz="1400" b="1" i="1" dirty="0">
                <a:solidFill>
                  <a:schemeClr val="tx2">
                    <a:lumMod val="75000"/>
                  </a:schemeClr>
                </a:solidFill>
                <a:latin typeface="Arial Black" pitchFamily="34" charset="0"/>
              </a:rPr>
              <a:t>В помещении </a:t>
            </a:r>
            <a:r>
              <a:rPr lang="ru-RU" sz="1400" b="1" i="1" dirty="0" smtClean="0">
                <a:solidFill>
                  <a:schemeClr val="tx2">
                    <a:lumMod val="75000"/>
                  </a:schemeClr>
                </a:solidFill>
                <a:latin typeface="Arial Black" pitchFamily="34" charset="0"/>
              </a:rPr>
              <a:t>магазина, </a:t>
            </a:r>
            <a:r>
              <a:rPr lang="ru-RU" sz="1400" b="1" i="1" dirty="0">
                <a:solidFill>
                  <a:schemeClr val="tx2">
                    <a:lumMod val="75000"/>
                  </a:schemeClr>
                </a:solidFill>
                <a:latin typeface="Arial Black" pitchFamily="34" charset="0"/>
              </a:rPr>
              <a:t>принадлежащего </a:t>
            </a:r>
            <a:r>
              <a:rPr lang="ru-RU" sz="1400" b="1" i="1" dirty="0" smtClean="0">
                <a:solidFill>
                  <a:schemeClr val="tx2">
                    <a:lumMod val="75000"/>
                  </a:schemeClr>
                </a:solidFill>
                <a:latin typeface="Arial Black" pitchFamily="34" charset="0"/>
              </a:rPr>
              <a:t>ООО </a:t>
            </a:r>
            <a:r>
              <a:rPr lang="ru-RU" sz="1400" b="1" i="1" dirty="0">
                <a:solidFill>
                  <a:schemeClr val="tx2">
                    <a:lumMod val="75000"/>
                  </a:schemeClr>
                </a:solidFill>
                <a:latin typeface="Arial Black" pitchFamily="34" charset="0"/>
              </a:rPr>
              <a:t>«Дальневосточная</a:t>
            </a:r>
            <a:br>
              <a:rPr lang="ru-RU" sz="1400" b="1" i="1" dirty="0">
                <a:solidFill>
                  <a:schemeClr val="tx2">
                    <a:lumMod val="75000"/>
                  </a:schemeClr>
                </a:solidFill>
                <a:latin typeface="Arial Black" pitchFamily="34" charset="0"/>
              </a:rPr>
            </a:br>
            <a:r>
              <a:rPr lang="ru-RU" sz="1400" b="1" i="1" dirty="0">
                <a:solidFill>
                  <a:schemeClr val="tx2">
                    <a:lumMod val="75000"/>
                  </a:schemeClr>
                </a:solidFill>
                <a:latin typeface="Arial Black" pitchFamily="34" charset="0"/>
              </a:rPr>
              <a:t>продовольственная компания», при осмотре </a:t>
            </a:r>
            <a:r>
              <a:rPr lang="ru-RU" sz="1400" b="1" i="1" dirty="0" smtClean="0">
                <a:solidFill>
                  <a:schemeClr val="tx2">
                    <a:lumMod val="75000"/>
                  </a:schemeClr>
                </a:solidFill>
                <a:latin typeface="Arial Black" pitchFamily="34" charset="0"/>
              </a:rPr>
              <a:t>торгового зала обнаружена </a:t>
            </a:r>
            <a:r>
              <a:rPr lang="ru-RU" sz="1400" b="1" i="1" dirty="0">
                <a:solidFill>
                  <a:schemeClr val="tx2">
                    <a:lumMod val="75000"/>
                  </a:schemeClr>
                </a:solidFill>
                <a:latin typeface="Arial Black" pitchFamily="34" charset="0"/>
              </a:rPr>
              <a:t>алкогольная </a:t>
            </a:r>
            <a:r>
              <a:rPr lang="ru-RU" sz="1400" b="1" i="1" dirty="0" smtClean="0">
                <a:solidFill>
                  <a:schemeClr val="tx2">
                    <a:lumMod val="75000"/>
                  </a:schemeClr>
                </a:solidFill>
                <a:latin typeface="Arial Black" pitchFamily="34" charset="0"/>
              </a:rPr>
              <a:t>продукция, маркированная  ФСМ с признаками подделки.</a:t>
            </a:r>
            <a:endParaRPr lang="ru-RU" sz="1600" b="1" i="1" dirty="0">
              <a:solidFill>
                <a:schemeClr val="tx2">
                  <a:lumMod val="75000"/>
                </a:schemeClr>
              </a:solidFill>
              <a:latin typeface="Arial Black" pitchFamily="34" charset="0"/>
            </a:endParaRPr>
          </a:p>
        </p:txBody>
      </p:sp>
      <p:sp>
        <p:nvSpPr>
          <p:cNvPr id="13" name="Скругленный прямоугольник 12"/>
          <p:cNvSpPr/>
          <p:nvPr/>
        </p:nvSpPr>
        <p:spPr>
          <a:xfrm>
            <a:off x="611560" y="1196752"/>
            <a:ext cx="7848872" cy="1008112"/>
          </a:xfrm>
          <a:prstGeom prst="round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marL="171450" indent="-171450" algn="just">
              <a:buFontTx/>
              <a:buChar char="-"/>
            </a:pPr>
            <a:r>
              <a:rPr lang="ru-RU" sz="1200" b="1" i="1" dirty="0">
                <a:solidFill>
                  <a:srgbClr val="C00000"/>
                </a:solidFill>
                <a:latin typeface="Arial Black" pitchFamily="34" charset="0"/>
                <a:cs typeface="Times New Roman" pitchFamily="18" charset="0"/>
              </a:rPr>
              <a:t>водка «Белая береза», емкостью 0,5 л, крепостью 40%, даты розлива 12.03.2014, производства ООО «Курант», в количестве 11 бутылок, </a:t>
            </a:r>
            <a:r>
              <a:rPr lang="ru-RU" sz="1200" b="1" i="1" dirty="0" smtClean="0">
                <a:solidFill>
                  <a:srgbClr val="C00000"/>
                </a:solidFill>
                <a:latin typeface="Arial Black" pitchFamily="34" charset="0"/>
                <a:cs typeface="Times New Roman" pitchFamily="18" charset="0"/>
              </a:rPr>
              <a:t>реализуемая </a:t>
            </a:r>
            <a:r>
              <a:rPr lang="ru-RU" sz="1200" b="1" i="1" dirty="0">
                <a:solidFill>
                  <a:srgbClr val="C00000"/>
                </a:solidFill>
                <a:latin typeface="Arial Black" pitchFamily="34" charset="0"/>
                <a:cs typeface="Times New Roman" pitchFamily="18" charset="0"/>
              </a:rPr>
              <a:t>по цене 240 руб. 00 коп</a:t>
            </a:r>
            <a:r>
              <a:rPr lang="ru-RU" sz="1200" b="1" i="1" dirty="0" smtClean="0">
                <a:solidFill>
                  <a:srgbClr val="C00000"/>
                </a:solidFill>
                <a:latin typeface="Arial Black" pitchFamily="34" charset="0"/>
                <a:cs typeface="Times New Roman" pitchFamily="18" charset="0"/>
              </a:rPr>
              <a:t>.</a:t>
            </a:r>
            <a:endParaRPr lang="ru-RU" sz="1200" b="1" i="1" dirty="0">
              <a:solidFill>
                <a:srgbClr val="C00000"/>
              </a:solidFill>
              <a:latin typeface="Arial Black" pitchFamily="34" charset="0"/>
              <a:cs typeface="Times New Roman" pitchFamily="18"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4609" y="2510219"/>
            <a:ext cx="882774" cy="4001909"/>
          </a:xfrm>
          <a:prstGeom prst="rect">
            <a:avLst/>
          </a:prstGeom>
          <a:noFill/>
          <a:ln>
            <a:noFill/>
          </a:ln>
          <a:effectLst>
            <a:glow rad="228600">
              <a:schemeClr val="accent2">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8953143"/>
      </p:ext>
    </p:extLst>
  </p:cSld>
  <p:clrMapOvr>
    <a:masterClrMapping/>
  </p:clrMapOvr>
  <mc:AlternateContent xmlns:mc="http://schemas.openxmlformats.org/markup-compatibility/2006" xmlns:p14="http://schemas.microsoft.com/office/powerpoint/2010/main">
    <mc:Choice Requires="p14">
      <p:transition spd="slow" p14:dur="3400" advTm="3059">
        <p14:reveal/>
      </p:transition>
    </mc:Choice>
    <mc:Fallback xmlns="">
      <p:transition spd="slow" advTm="3059">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3000">
              <a:srgbClr val="FEE7F2"/>
            </a:gs>
            <a:gs pos="32000">
              <a:schemeClr val="accent6"/>
            </a:gs>
            <a:gs pos="100000">
              <a:srgbClr val="FEE7F2"/>
            </a:gs>
          </a:gsLst>
          <a:lin ang="81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208912" cy="1224136"/>
          </a:xfrm>
        </p:spPr>
        <p:txBody>
          <a:bodyPr>
            <a:normAutofit/>
          </a:bodyPr>
          <a:lstStyle/>
          <a:p>
            <a:r>
              <a:rPr lang="ru-RU" sz="1400" b="1" i="1" dirty="0" smtClean="0">
                <a:solidFill>
                  <a:srgbClr val="FF0000"/>
                </a:solidFill>
                <a:latin typeface="Arial Black" pitchFamily="34" charset="0"/>
              </a:rPr>
              <a:t>По результатам проверки в Единой </a:t>
            </a:r>
            <a:r>
              <a:rPr lang="ru-RU" sz="1400" b="1" i="1" dirty="0">
                <a:solidFill>
                  <a:srgbClr val="FF0000"/>
                </a:solidFill>
                <a:latin typeface="Arial Black" pitchFamily="34" charset="0"/>
              </a:rPr>
              <a:t>государственной автоматизированной информационной системе учета объема производства и оборота этилового спирта, алкогольной и спиртосодержащей продукции </a:t>
            </a:r>
            <a:r>
              <a:rPr lang="ru-RU" sz="1400" b="1" i="1" dirty="0" smtClean="0">
                <a:solidFill>
                  <a:srgbClr val="FF0000"/>
                </a:solidFill>
                <a:latin typeface="Arial Black" pitchFamily="34" charset="0"/>
              </a:rPr>
              <a:t>(</a:t>
            </a:r>
            <a:r>
              <a:rPr lang="ru-RU" sz="1400" b="1" i="1" dirty="0">
                <a:solidFill>
                  <a:srgbClr val="FF0000"/>
                </a:solidFill>
                <a:latin typeface="Arial Black" pitchFamily="34" charset="0"/>
              </a:rPr>
              <a:t>на основе серии и номера ФСМ) установлено, что информация, нанесенная на ФСМ вышеуказанной </a:t>
            </a:r>
            <a:r>
              <a:rPr lang="ru-RU" sz="1400" b="1" i="1" dirty="0" smtClean="0">
                <a:solidFill>
                  <a:srgbClr val="FF0000"/>
                </a:solidFill>
                <a:latin typeface="Arial Black" pitchFamily="34" charset="0"/>
              </a:rPr>
              <a:t> алкогольной </a:t>
            </a:r>
            <a:r>
              <a:rPr lang="ru-RU" sz="1400" b="1" i="1" dirty="0">
                <a:solidFill>
                  <a:srgbClr val="FF0000"/>
                </a:solidFill>
                <a:latin typeface="Arial Black" pitchFamily="34" charset="0"/>
              </a:rPr>
              <a:t>продукции </a:t>
            </a:r>
            <a:r>
              <a:rPr lang="ru-RU" sz="1400" b="1" i="1" dirty="0" smtClean="0">
                <a:solidFill>
                  <a:srgbClr val="FF0000"/>
                </a:solidFill>
                <a:latin typeface="Arial Black" pitchFamily="34" charset="0"/>
              </a:rPr>
              <a:t>не зафиксирована в </a:t>
            </a:r>
            <a:r>
              <a:rPr lang="ru-RU" sz="1400" b="1" i="1" dirty="0">
                <a:solidFill>
                  <a:srgbClr val="FF0000"/>
                </a:solidFill>
                <a:latin typeface="Arial Black" pitchFamily="34" charset="0"/>
              </a:rPr>
              <a:t>ЕГАИС.</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1363" y="1412776"/>
            <a:ext cx="810090" cy="3672408"/>
          </a:xfrm>
          <a:prstGeom prst="rect">
            <a:avLst/>
          </a:prstGeom>
          <a:noFill/>
          <a:ln>
            <a:noFill/>
          </a:ln>
          <a:effectLst>
            <a:glow rad="228600">
              <a:schemeClr val="accent2">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Заголовок 1"/>
          <p:cNvSpPr txBox="1">
            <a:spLocks/>
          </p:cNvSpPr>
          <p:nvPr/>
        </p:nvSpPr>
        <p:spPr>
          <a:xfrm>
            <a:off x="691952" y="5301208"/>
            <a:ext cx="8208912" cy="122413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400" b="1" i="1" dirty="0" smtClean="0">
                <a:solidFill>
                  <a:schemeClr val="tx2"/>
                </a:solidFill>
                <a:latin typeface="Arial Black" pitchFamily="34" charset="0"/>
              </a:rPr>
              <a:t>Входе проведения контрольных мероприятий </a:t>
            </a:r>
            <a:r>
              <a:rPr lang="ru-RU" sz="1400" b="1" i="1" dirty="0">
                <a:solidFill>
                  <a:schemeClr val="tx2"/>
                </a:solidFill>
                <a:latin typeface="Arial Black" pitchFamily="34" charset="0"/>
              </a:rPr>
              <a:t>ООО «Дальневосточная</a:t>
            </a:r>
            <a:br>
              <a:rPr lang="ru-RU" sz="1400" b="1" i="1" dirty="0">
                <a:solidFill>
                  <a:schemeClr val="tx2"/>
                </a:solidFill>
                <a:latin typeface="Arial Black" pitchFamily="34" charset="0"/>
              </a:rPr>
            </a:br>
            <a:r>
              <a:rPr lang="ru-RU" sz="1400" b="1" i="1" dirty="0">
                <a:solidFill>
                  <a:schemeClr val="tx2"/>
                </a:solidFill>
                <a:latin typeface="Arial Black" pitchFamily="34" charset="0"/>
              </a:rPr>
              <a:t>продовольственная компания» </a:t>
            </a:r>
            <a:r>
              <a:rPr lang="ru-RU" sz="1400" b="1" i="1" dirty="0" smtClean="0">
                <a:solidFill>
                  <a:schemeClr val="tx2"/>
                </a:solidFill>
                <a:latin typeface="Arial Black" pitchFamily="34" charset="0"/>
              </a:rPr>
              <a:t>не были представлены сопроводительные документы, удостоверяющие легальность производства и оборота (товарно-транспортные накладные, справки к ним, сертификаты соответствия) на выявленную алкогольную продукцию</a:t>
            </a:r>
            <a:endParaRPr lang="ru-RU" sz="1400" b="1" i="1" dirty="0">
              <a:solidFill>
                <a:schemeClr val="tx2"/>
              </a:solidFill>
              <a:latin typeface="Arial Black" pitchFamily="34" charset="0"/>
            </a:endParaRPr>
          </a:p>
        </p:txBody>
      </p:sp>
      <p:sp>
        <p:nvSpPr>
          <p:cNvPr id="10" name="TextBox 9"/>
          <p:cNvSpPr txBox="1"/>
          <p:nvPr/>
        </p:nvSpPr>
        <p:spPr>
          <a:xfrm>
            <a:off x="2544068" y="2708920"/>
            <a:ext cx="4504679" cy="861774"/>
          </a:xfrm>
          <a:prstGeom prst="rect">
            <a:avLst/>
          </a:prstGeom>
          <a:noFill/>
        </p:spPr>
        <p:txBody>
          <a:bodyPr wrap="square" rtlCol="0">
            <a:spAutoFit/>
          </a:bodyPr>
          <a:lstStyle/>
          <a:p>
            <a:pPr algn="ctr"/>
            <a:r>
              <a:rPr lang="ru-RU" sz="5000" b="1" spc="81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ИЗЪЯТИЕ</a:t>
            </a:r>
            <a:endParaRPr lang="ru-RU" sz="5000" b="1" spc="81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560488437"/>
      </p:ext>
    </p:extLst>
  </p:cSld>
  <p:clrMapOvr>
    <a:masterClrMapping/>
  </p:clrMapOvr>
  <mc:AlternateContent xmlns:mc="http://schemas.openxmlformats.org/markup-compatibility/2006" xmlns:p14="http://schemas.microsoft.com/office/powerpoint/2010/main">
    <mc:Choice Requires="p14">
      <p:transition spd="slow" p14:dur="3400" advTm="3061">
        <p14:reveal/>
      </p:transition>
    </mc:Choice>
    <mc:Fallback xmlns="">
      <p:transition spd="slow" advTm="3061">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13500000" scaled="0"/>
        </a:gradFill>
        <a:effectLst/>
      </p:bgPr>
    </p:bg>
    <p:spTree>
      <p:nvGrpSpPr>
        <p:cNvPr id="1" name=""/>
        <p:cNvGrpSpPr/>
        <p:nvPr/>
      </p:nvGrpSpPr>
      <p:grpSpPr>
        <a:xfrm>
          <a:off x="0" y="0"/>
          <a:ext cx="0" cy="0"/>
          <a:chOff x="0" y="0"/>
          <a:chExt cx="0" cy="0"/>
        </a:xfrm>
      </p:grpSpPr>
      <p:sp>
        <p:nvSpPr>
          <p:cNvPr id="31" name="Заголовок 1"/>
          <p:cNvSpPr txBox="1">
            <a:spLocks/>
          </p:cNvSpPr>
          <p:nvPr/>
        </p:nvSpPr>
        <p:spPr>
          <a:xfrm>
            <a:off x="2555776" y="446531"/>
            <a:ext cx="6397120" cy="18152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800" b="1" i="1" dirty="0" smtClean="0">
                <a:solidFill>
                  <a:schemeClr val="tx2">
                    <a:lumMod val="75000"/>
                  </a:schemeClr>
                </a:solidFill>
                <a:latin typeface="Arial Black" pitchFamily="34" charset="0"/>
              </a:rPr>
              <a:t>В отношении ООО </a:t>
            </a:r>
            <a:r>
              <a:rPr lang="ru-RU" sz="1800" b="1" i="1" dirty="0">
                <a:solidFill>
                  <a:schemeClr val="tx2">
                    <a:lumMod val="75000"/>
                  </a:schemeClr>
                </a:solidFill>
                <a:latin typeface="Arial Black" pitchFamily="34" charset="0"/>
              </a:rPr>
              <a:t>«Дальневосточная</a:t>
            </a:r>
            <a:br>
              <a:rPr lang="ru-RU" sz="1800" b="1" i="1" dirty="0">
                <a:solidFill>
                  <a:schemeClr val="tx2">
                    <a:lumMod val="75000"/>
                  </a:schemeClr>
                </a:solidFill>
                <a:latin typeface="Arial Black" pitchFamily="34" charset="0"/>
              </a:rPr>
            </a:br>
            <a:r>
              <a:rPr lang="ru-RU" sz="1800" b="1" i="1" dirty="0">
                <a:solidFill>
                  <a:schemeClr val="tx2">
                    <a:lumMod val="75000"/>
                  </a:schemeClr>
                </a:solidFill>
                <a:latin typeface="Arial Black" pitchFamily="34" charset="0"/>
              </a:rPr>
              <a:t>продовольственная компания» </a:t>
            </a:r>
            <a:r>
              <a:rPr lang="ru-RU" sz="1800" b="1" i="1" dirty="0" smtClean="0">
                <a:solidFill>
                  <a:schemeClr val="tx2">
                    <a:lumMod val="75000"/>
                  </a:schemeClr>
                </a:solidFill>
                <a:latin typeface="Arial Black" pitchFamily="34" charset="0"/>
              </a:rPr>
              <a:t>и его руководителя составлены протоколы об административном правонарушении по                ч. 2 ст. 14.16 и по ч. 4 ст. 15.12 КоАП РФ</a:t>
            </a:r>
            <a:endParaRPr lang="ru-RU" sz="1800" b="1" i="1" dirty="0">
              <a:solidFill>
                <a:schemeClr val="tx2">
                  <a:lumMod val="75000"/>
                </a:schemeClr>
              </a:solidFill>
              <a:latin typeface="Arial Black" pitchFamily="34" charset="0"/>
            </a:endParaRPr>
          </a:p>
        </p:txBody>
      </p:sp>
      <p:sp>
        <p:nvSpPr>
          <p:cNvPr id="32" name="Прямоугольник 31"/>
          <p:cNvSpPr/>
          <p:nvPr/>
        </p:nvSpPr>
        <p:spPr>
          <a:xfrm>
            <a:off x="539552" y="423797"/>
            <a:ext cx="2016224" cy="165787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 name="Заголовок 1"/>
          <p:cNvSpPr txBox="1">
            <a:spLocks/>
          </p:cNvSpPr>
          <p:nvPr/>
        </p:nvSpPr>
        <p:spPr>
          <a:xfrm>
            <a:off x="395536" y="2596086"/>
            <a:ext cx="4970794" cy="3569218"/>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800" b="1" i="1" dirty="0" smtClean="0">
                <a:solidFill>
                  <a:schemeClr val="tx2">
                    <a:lumMod val="75000"/>
                  </a:schemeClr>
                </a:solidFill>
                <a:latin typeface="Arial Black" pitchFamily="34" charset="0"/>
              </a:rPr>
              <a:t>В соответствии с Постановлением по делу об административном правонарушении судебного участка № 47 г. Бикина и </a:t>
            </a:r>
            <a:r>
              <a:rPr lang="ru-RU" sz="1800" b="1" i="1" dirty="0" err="1" smtClean="0">
                <a:solidFill>
                  <a:schemeClr val="tx2">
                    <a:lumMod val="75000"/>
                  </a:schemeClr>
                </a:solidFill>
                <a:latin typeface="Arial Black" pitchFamily="34" charset="0"/>
              </a:rPr>
              <a:t>Бикинского</a:t>
            </a:r>
            <a:r>
              <a:rPr lang="ru-RU" sz="1800" b="1" i="1" dirty="0" smtClean="0">
                <a:solidFill>
                  <a:schemeClr val="tx2">
                    <a:lumMod val="75000"/>
                  </a:schemeClr>
                </a:solidFill>
                <a:latin typeface="Arial Black" pitchFamily="34" charset="0"/>
              </a:rPr>
              <a:t> района Хабаровского края от 22.04.2016 по делу № </a:t>
            </a:r>
            <a:r>
              <a:rPr lang="ru-RU" sz="1800" b="1" i="1" dirty="0">
                <a:solidFill>
                  <a:schemeClr val="tx2">
                    <a:lumMod val="75000"/>
                  </a:schemeClr>
                </a:solidFill>
                <a:latin typeface="Arial Black" pitchFamily="34" charset="0"/>
              </a:rPr>
              <a:t>5-271/2016 ООО «Дальневосточная</a:t>
            </a:r>
            <a:br>
              <a:rPr lang="ru-RU" sz="1800" b="1" i="1" dirty="0">
                <a:solidFill>
                  <a:schemeClr val="tx2">
                    <a:lumMod val="75000"/>
                  </a:schemeClr>
                </a:solidFill>
                <a:latin typeface="Arial Black" pitchFamily="34" charset="0"/>
              </a:rPr>
            </a:br>
            <a:r>
              <a:rPr lang="ru-RU" sz="1800" b="1" i="1" dirty="0">
                <a:solidFill>
                  <a:schemeClr val="tx2">
                    <a:lumMod val="75000"/>
                  </a:schemeClr>
                </a:solidFill>
                <a:latin typeface="Arial Black" pitchFamily="34" charset="0"/>
              </a:rPr>
              <a:t>продовольственная компания</a:t>
            </a:r>
            <a:r>
              <a:rPr lang="ru-RU" sz="1800" b="1" i="1" dirty="0" smtClean="0">
                <a:solidFill>
                  <a:schemeClr val="tx2">
                    <a:lumMod val="75000"/>
                  </a:schemeClr>
                </a:solidFill>
                <a:latin typeface="Arial Black" pitchFamily="34" charset="0"/>
              </a:rPr>
              <a:t>» признано виновным в совершении административного правонарушения, предусмотренного ч.4 ст. 15.12 КоАП </a:t>
            </a:r>
            <a:r>
              <a:rPr lang="ru-RU" sz="1800" b="1" i="1" dirty="0">
                <a:solidFill>
                  <a:schemeClr val="tx2">
                    <a:lumMod val="75000"/>
                  </a:schemeClr>
                </a:solidFill>
                <a:latin typeface="Arial Black" pitchFamily="34" charset="0"/>
              </a:rPr>
              <a:t>РФ с конфискацией алкогольной продукции.</a:t>
            </a:r>
            <a:endParaRPr lang="ru-RU" sz="1800" b="1" i="1" dirty="0">
              <a:solidFill>
                <a:schemeClr val="tx2">
                  <a:lumMod val="75000"/>
                </a:schemeClr>
              </a:solidFill>
              <a:latin typeface="Arial Black" pitchFamily="34" charset="0"/>
            </a:endParaRPr>
          </a:p>
        </p:txBody>
      </p:sp>
      <p:pic>
        <p:nvPicPr>
          <p:cNvPr id="8"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5940152" y="3414431"/>
            <a:ext cx="2575069" cy="1932528"/>
          </a:xfrm>
          <a:prstGeom prst="rect">
            <a:avLst/>
          </a:prstGeom>
          <a:effectLst>
            <a:glow rad="1397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pic>
    </p:spTree>
    <p:extLst>
      <p:ext uri="{BB962C8B-B14F-4D97-AF65-F5344CB8AC3E}">
        <p14:creationId xmlns:p14="http://schemas.microsoft.com/office/powerpoint/2010/main" val="535280563"/>
      </p:ext>
    </p:extLst>
  </p:cSld>
  <p:clrMapOvr>
    <a:masterClrMapping/>
  </p:clrMapOvr>
  <mc:AlternateContent xmlns:mc="http://schemas.openxmlformats.org/markup-compatibility/2006" xmlns:p14="http://schemas.microsoft.com/office/powerpoint/2010/main">
    <mc:Choice Requires="p14">
      <p:transition spd="slow" p14:dur="3400" advTm="2988">
        <p14:reveal/>
      </p:transition>
    </mc:Choice>
    <mc:Fallback xmlns="">
      <p:transition spd="slow" advTm="2988">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3946</TotalTime>
  <Words>203</Words>
  <Application>Microsoft Office PowerPoint</Application>
  <PresentationFormat>Экран (4:3)</PresentationFormat>
  <Paragraphs>10</Paragraphs>
  <Slides>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КОНТРОЛЬНЫЕ МЕРОПРИЯТИЯ МЕЖРЕГИОНАЛЬНОГО УПРАВЛЕНИЯ ФЕДЕРАЛЬНОЙ СЛУЖБЫ ПО РЕГУЛИРОВАНИЮ АЛКОГОЛЬНОГО РЫНКА ПО ДАЛЬНЕВОСТОЧНОМУ ФЕДЕРАЛЬНОМУ  ОКРУГУ  НА ТЕРРИТОРИИ ХАБАРОВСКОГО КРАЯ В МАРТЕ 2016 ГОДА В ОТНОШЕНИИ ООО «ДАЛЬНЕВОСТОЧНАЯ ПРОДОВОЛЬСТВЕННАЯ КОМПАНИЯ»</vt:lpstr>
      <vt:lpstr>В ходе проведения мероприятий по наблюдению за соблюдением обязательных требований организациями, осуществляющими розничную продажу алкогольной продукции на территории Хабаровского края сотрудниками Межрегионального управления Федеральной службы по регулированию алкогольного рынка по Дальневосточному федеральному округу в г. Бикин установлены факты нарушения законодательства Российской Федерации в сфере производства и оборота этилового спирта, алкогольной и спиртосодержащей продукции в организации розничной торговли ООО «Дальневосточная продовольственная компания»</vt:lpstr>
      <vt:lpstr>В помещении магазина, принадлежащего ООО «Дальневосточная продовольственная компания», при осмотре торгового зала обнаружена алкогольная продукция, маркированная  ФСМ с признаками подделки.</vt:lpstr>
      <vt:lpstr>По результатам проверки в Единой государственной автоматизированной информационной системе учета объема производства и оборота этилового спирта, алкогольной и спиртосодержащей продукции (на основе серии и номера ФСМ) установлено, что информация, нанесенная на ФСМ вышеуказанной  алкогольной продукции не зафиксирована в ЕГАИС.</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Контрольные мероприятия МРУ Росалкогольрегулирования по Дальневосточному федеральному округу  в отношении ООО «Лига-ДВ», г. Свободный, Амурской области, по пресечению оборота алкогольной продукции с поддельными федеральными специальными марками</dc:title>
  <dc:creator>Юрий Ю.Б.. Ли</dc:creator>
  <cp:lastModifiedBy> Ли</cp:lastModifiedBy>
  <cp:revision>90</cp:revision>
  <cp:lastPrinted>2014-07-02T05:19:48Z</cp:lastPrinted>
  <dcterms:created xsi:type="dcterms:W3CDTF">2012-10-08T04:58:01Z</dcterms:created>
  <dcterms:modified xsi:type="dcterms:W3CDTF">2016-10-20T09:08:48Z</dcterms:modified>
</cp:coreProperties>
</file>