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9"/>
  </p:notesMasterIdLst>
  <p:sldIdLst>
    <p:sldId id="256" r:id="rId2"/>
    <p:sldId id="257" r:id="rId3"/>
    <p:sldId id="258" r:id="rId4"/>
    <p:sldId id="264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1224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00685B-9455-4659-9722-2EFED19F1361}" type="datetimeFigureOut">
              <a:rPr lang="ru-RU" smtClean="0"/>
              <a:pPr/>
              <a:t>27.07.2016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AA86E4-08CA-4DE1-93F5-6FEEBFC39D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78003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A86E4-08CA-4DE1-93F5-6FEEBFC39DF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5080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27.07.2016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27.07.2016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27.07.2016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27.07.2016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27.07.2016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724128" y="2060848"/>
            <a:ext cx="3131840" cy="35283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92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14282" y="785794"/>
            <a:ext cx="867645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мероприятий по наблюдению за соблюдением обязательных требований организациями осуществляющим  розничную продажу алкогольной продукции на территории </a:t>
            </a:r>
          </a:p>
          <a:p>
            <a:pPr algn="ctr"/>
            <a:r>
              <a:rPr lang="ru-RU" sz="20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Республики Саха (Якутия)в июне 2016 года.</a:t>
            </a:r>
            <a:endParaRPr lang="ru-RU" sz="20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 descr="Z:\7. Отдел контроля за легальностью производства и  оборота\Ч.Ц. Дашиев\презентации\картинки\якутск\200416-78-map.jpg"/>
          <p:cNvPicPr>
            <a:picLocks noChangeAspect="1" noChangeArrowheads="1"/>
          </p:cNvPicPr>
          <p:nvPr/>
        </p:nvPicPr>
        <p:blipFill>
          <a:blip r:embed="rId4"/>
          <a:srcRect t="11521" b="12442"/>
          <a:stretch>
            <a:fillRect/>
          </a:stretch>
        </p:blipFill>
        <p:spPr bwMode="auto">
          <a:xfrm>
            <a:off x="571472" y="2143116"/>
            <a:ext cx="8072494" cy="44819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653353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2844" y="4643446"/>
            <a:ext cx="88204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В ходе проведения мероприятий по наблюдению за соблюдением обязательных требований организациями, осуществляющими розничную продажу алкогольной продукции на территории </a:t>
            </a:r>
            <a:r>
              <a:rPr lang="ru-RU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Республики Саха (Якутия) в магазине, деятельность в котором осуществляет ООО «</a:t>
            </a:r>
            <a:r>
              <a:rPr lang="ru-RU" b="1" dirty="0" err="1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Сахаленаторг</a:t>
            </a:r>
            <a:r>
              <a:rPr lang="ru-RU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» (ИНН  1414100266), </a:t>
            </a:r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расположенном по адресу: </a:t>
            </a:r>
            <a:r>
              <a:rPr lang="ru-RU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Республика Саха (Якутия), г. Ленск,                              ул. Чапаева, д. 50а, магазин «Дионис», выявлена алкогольная </a:t>
            </a:r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продукция, маркированная федеральными специальными марками (далее - ФСМ</a:t>
            </a:r>
            <a:r>
              <a:rPr lang="ru-RU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) с признаками подделки</a:t>
            </a:r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46958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C:\Users\Дашиевы\Desktop\видео\IMG_2698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928670"/>
            <a:ext cx="7429552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385097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3952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4762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8596" y="3571876"/>
            <a:ext cx="8501122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i="1" dirty="0" smtClean="0">
                <a:solidFill>
                  <a:srgbClr val="002060"/>
                </a:solidFill>
              </a:rPr>
              <a:t>ВЫЯВЛЕННАЯ АЛКОГОЛЬНАЯ ПРОДУКЦИИЯ В МАГАЗИНЕ </a:t>
            </a:r>
          </a:p>
          <a:p>
            <a:pPr algn="ctr"/>
            <a:r>
              <a:rPr lang="ru-RU" sz="1400" b="1" i="1" dirty="0" smtClean="0">
                <a:solidFill>
                  <a:srgbClr val="002060"/>
                </a:solidFill>
              </a:rPr>
              <a:t>ООО «САХАЛЕНАТОРГ» МАРКИРОВАННАЯ ФСМ С ПРИЗНАКАМИ ПОДДЕЛКИ :</a:t>
            </a:r>
          </a:p>
          <a:p>
            <a:pPr>
              <a:buFontTx/>
              <a:buChar char="-"/>
            </a:pPr>
            <a:r>
              <a:rPr lang="ru-RU" sz="1200" b="1" i="1" dirty="0" smtClean="0"/>
              <a:t>водка «Белая береза», 0,5 л., 40%, производства ООО «Курант», даты розлива 12.11.2013 в количестве 327 бутылок;</a:t>
            </a:r>
          </a:p>
          <a:p>
            <a:pPr>
              <a:buFontTx/>
              <a:buChar char="-"/>
            </a:pPr>
            <a:r>
              <a:rPr lang="ru-RU" sz="1200" b="1" i="1" dirty="0" smtClean="0"/>
              <a:t> водка «Нефть», 0,7 л., 40 %, производства Австрия </a:t>
            </a:r>
            <a:r>
              <a:rPr lang="ru-RU" sz="1200" b="1" i="1" dirty="0" err="1" smtClean="0"/>
              <a:t>Фрайкоф</a:t>
            </a:r>
            <a:r>
              <a:rPr lang="ru-RU" sz="1200" b="1" i="1" dirty="0" smtClean="0"/>
              <a:t> </a:t>
            </a:r>
            <a:r>
              <a:rPr lang="ru-RU" sz="1200" b="1" i="1" dirty="0" err="1" smtClean="0"/>
              <a:t>Дистрибьюшн</a:t>
            </a:r>
            <a:r>
              <a:rPr lang="ru-RU" sz="1200" b="1" i="1" dirty="0" smtClean="0"/>
              <a:t> ЛЛС., дата розлива 30.07.2012 в количестве 34 бутылки;</a:t>
            </a:r>
          </a:p>
          <a:p>
            <a:pPr>
              <a:buFontTx/>
              <a:buChar char="-"/>
            </a:pPr>
            <a:r>
              <a:rPr lang="ru-RU" sz="1200" b="1" i="1" dirty="0" smtClean="0"/>
              <a:t> водка «Как стеклышко», 1 л., 40 %, производства ООО «</a:t>
            </a:r>
            <a:r>
              <a:rPr lang="ru-RU" sz="1200" b="1" i="1" dirty="0" err="1" smtClean="0"/>
              <a:t>Кратос</a:t>
            </a:r>
            <a:r>
              <a:rPr lang="ru-RU" sz="1200" b="1" i="1" dirty="0" smtClean="0"/>
              <a:t>», дата розлива 24.05.2014 в количестве 9 бутылок;</a:t>
            </a:r>
          </a:p>
          <a:p>
            <a:pPr>
              <a:buFontTx/>
              <a:buChar char="-"/>
            </a:pPr>
            <a:r>
              <a:rPr lang="ru-RU" sz="1200" b="1" i="1" dirty="0" smtClean="0"/>
              <a:t> водка «Балтийская волна», 1 л., 40%, производства ООО «Родник и К», даты розлива 10.09.2013 в количестве 40 бутылок;</a:t>
            </a:r>
          </a:p>
          <a:p>
            <a:pPr>
              <a:buFontTx/>
              <a:buChar char="-"/>
            </a:pPr>
            <a:r>
              <a:rPr lang="ru-RU" sz="1200" b="1" i="1" dirty="0" smtClean="0"/>
              <a:t> водка «</a:t>
            </a:r>
            <a:r>
              <a:rPr lang="ru-RU" sz="1200" b="1" i="1" dirty="0" err="1" smtClean="0"/>
              <a:t>Ивушка</a:t>
            </a:r>
            <a:r>
              <a:rPr lang="ru-RU" sz="1200" b="1" i="1" dirty="0" smtClean="0"/>
              <a:t> люкс», 0,25 л., 40 %, производства ООО «Родник и К», дата розлива 30.08.2013 в количестве 8 бутылок;</a:t>
            </a:r>
          </a:p>
          <a:p>
            <a:pPr>
              <a:buFontTx/>
              <a:buChar char="-"/>
            </a:pPr>
            <a:r>
              <a:rPr lang="ru-RU" sz="1200" b="1" i="1" dirty="0" smtClean="0"/>
              <a:t> водка «</a:t>
            </a:r>
            <a:r>
              <a:rPr lang="ru-RU" sz="1200" b="1" i="1" dirty="0" err="1" smtClean="0"/>
              <a:t>Ивушка</a:t>
            </a:r>
            <a:r>
              <a:rPr lang="ru-RU" sz="1200" b="1" i="1" dirty="0" smtClean="0"/>
              <a:t> люкс», 0,25 л., 40 %, производства ООО «</a:t>
            </a:r>
            <a:r>
              <a:rPr lang="ru-RU" sz="1200" b="1" i="1" dirty="0" err="1" smtClean="0"/>
              <a:t>РоРо</a:t>
            </a:r>
            <a:r>
              <a:rPr lang="ru-RU" sz="1200" b="1" i="1" dirty="0" smtClean="0"/>
              <a:t>», дата розлива 10.11.2013 в количестве 19 бутылок;</a:t>
            </a:r>
          </a:p>
          <a:p>
            <a:pPr>
              <a:buFontTx/>
              <a:buChar char="-"/>
            </a:pPr>
            <a:r>
              <a:rPr lang="ru-RU" sz="1200" b="1" i="1" dirty="0" smtClean="0"/>
              <a:t> водка «</a:t>
            </a:r>
            <a:r>
              <a:rPr lang="ru-RU" sz="1200" b="1" i="1" dirty="0" err="1" smtClean="0"/>
              <a:t>Berloga</a:t>
            </a:r>
            <a:r>
              <a:rPr lang="ru-RU" sz="1200" b="1" i="1" dirty="0" smtClean="0"/>
              <a:t> </a:t>
            </a:r>
            <a:r>
              <a:rPr lang="ru-RU" sz="1200" b="1" i="1" dirty="0" err="1" smtClean="0"/>
              <a:t>Platinum</a:t>
            </a:r>
            <a:r>
              <a:rPr lang="ru-RU" sz="1200" b="1" i="1" dirty="0" smtClean="0"/>
              <a:t> (Берлога платиновая)», 0,25 л., 40 %, производства ООО «</a:t>
            </a:r>
            <a:r>
              <a:rPr lang="ru-RU" sz="1200" b="1" i="1" dirty="0" err="1" smtClean="0"/>
              <a:t>Нализ</a:t>
            </a:r>
            <a:r>
              <a:rPr lang="ru-RU" sz="1200" b="1" i="1" dirty="0" smtClean="0"/>
              <a:t>», дата розлива 19.07.2012 в количестве 10 бутылок;</a:t>
            </a:r>
          </a:p>
          <a:p>
            <a:pPr>
              <a:buFontTx/>
              <a:buChar char="-"/>
            </a:pPr>
            <a:r>
              <a:rPr lang="ru-RU" sz="1200" b="1" i="1" dirty="0" smtClean="0"/>
              <a:t> водка «Вершина», 0,25 л., 40 %, производства ООО «Родник и К», дата розлива 28.12.2013 в количестве 20 бутылок;</a:t>
            </a:r>
          </a:p>
          <a:p>
            <a:pPr>
              <a:buFontTx/>
              <a:buChar char="-"/>
            </a:pPr>
            <a:r>
              <a:rPr lang="ru-RU" sz="1200" b="1" i="1" dirty="0" smtClean="0"/>
              <a:t> водка «Русский формат чистоты», 0,25 л., 40 %, производства ОАО «Шуйская водка», дата розлива 22.10.2013 в количестве 4 бутылок;</a:t>
            </a:r>
          </a:p>
          <a:p>
            <a:pPr>
              <a:buFontTx/>
              <a:buChar char="-"/>
            </a:pPr>
            <a:r>
              <a:rPr lang="ru-RU" sz="1200" b="1" i="1" dirty="0" smtClean="0"/>
              <a:t> водка «Океан </a:t>
            </a:r>
            <a:r>
              <a:rPr lang="ru-RU" sz="1200" b="1" i="1" dirty="0" err="1" smtClean="0"/>
              <a:t>премиум</a:t>
            </a:r>
            <a:r>
              <a:rPr lang="ru-RU" sz="1200" b="1" i="1" dirty="0" smtClean="0"/>
              <a:t>», 0,5 л., 40 %, производства ООО «Регион 77», дата розлива 28.05.2013 в количестве 8 бутылок, </a:t>
            </a:r>
          </a:p>
          <a:p>
            <a:pPr>
              <a:buFontTx/>
              <a:buChar char="-"/>
            </a:pPr>
            <a:endParaRPr lang="ru-RU" sz="1400" dirty="0" smtClean="0"/>
          </a:p>
          <a:p>
            <a:pPr>
              <a:buFontTx/>
              <a:buChar char="-"/>
            </a:pPr>
            <a:endParaRPr lang="ru-RU" sz="1400" dirty="0" smtClean="0"/>
          </a:p>
          <a:p>
            <a:pPr>
              <a:buFontTx/>
              <a:buChar char="-"/>
            </a:pPr>
            <a:endParaRPr lang="ru-RU" sz="1400" dirty="0" smtClean="0"/>
          </a:p>
          <a:p>
            <a:pPr>
              <a:buFontTx/>
              <a:buChar char="-"/>
            </a:pPr>
            <a:endParaRPr lang="ru-RU" sz="1400" dirty="0" smtClean="0"/>
          </a:p>
          <a:p>
            <a:endParaRPr lang="ru-RU" sz="1400" dirty="0"/>
          </a:p>
        </p:txBody>
      </p:sp>
      <p:pic>
        <p:nvPicPr>
          <p:cNvPr id="10" name="Рисунок 9" descr="C:\Users\Дашиевы\Desktop\видео\IMG_2697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1000108"/>
            <a:ext cx="5786478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1386942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428604"/>
            <a:ext cx="8643998" cy="6000792"/>
          </a:xfrm>
        </p:spPr>
        <p:txBody>
          <a:bodyPr>
            <a:normAutofit fontScale="25000" lnSpcReduction="20000"/>
          </a:bodyPr>
          <a:lstStyle/>
          <a:p>
            <a:pPr>
              <a:buFontTx/>
              <a:buChar char="-"/>
            </a:pPr>
            <a:r>
              <a:rPr lang="ru-RU" sz="4800" b="1" i="1" dirty="0" smtClean="0"/>
              <a:t>- коньяк российский категории «КС» (коньяк старый) «Кизляр», 0,5 л., 40 %, производства ГУП «</a:t>
            </a:r>
            <a:r>
              <a:rPr lang="ru-RU" sz="4800" b="1" i="1" dirty="0" err="1" smtClean="0"/>
              <a:t>Кизлярский</a:t>
            </a:r>
            <a:r>
              <a:rPr lang="ru-RU" sz="4800" b="1" i="1" dirty="0" smtClean="0"/>
              <a:t> коньячный завод», дата розлива 04.03.2015 в количестве 56 бутылок;</a:t>
            </a:r>
          </a:p>
          <a:p>
            <a:pPr>
              <a:buFontTx/>
              <a:buChar char="-"/>
            </a:pPr>
            <a:r>
              <a:rPr lang="ru-RU" sz="4800" b="1" i="1" dirty="0" smtClean="0"/>
              <a:t>- напиток алкогольный «</a:t>
            </a:r>
            <a:r>
              <a:rPr lang="ru-RU" sz="4800" b="1" i="1" dirty="0" err="1" smtClean="0"/>
              <a:t>Текила</a:t>
            </a:r>
            <a:r>
              <a:rPr lang="ru-RU" sz="4800" b="1" i="1" dirty="0" smtClean="0"/>
              <a:t> </a:t>
            </a:r>
            <a:r>
              <a:rPr lang="ru-RU" sz="4800" b="1" i="1" dirty="0" err="1" smtClean="0"/>
              <a:t>Ольмека</a:t>
            </a:r>
            <a:r>
              <a:rPr lang="ru-RU" sz="4800" b="1" i="1" dirty="0" smtClean="0"/>
              <a:t> Белая </a:t>
            </a:r>
            <a:r>
              <a:rPr lang="ru-RU" sz="4800" b="1" i="1" dirty="0" err="1" smtClean="0"/>
              <a:t>Класико</a:t>
            </a:r>
            <a:r>
              <a:rPr lang="ru-RU" sz="4800" b="1" i="1" dirty="0" smtClean="0"/>
              <a:t>», 1 л., 38%, производства Мексика </a:t>
            </a:r>
            <a:r>
              <a:rPr lang="ru-RU" sz="4800" b="1" i="1" dirty="0" err="1" smtClean="0"/>
              <a:t>Перис</a:t>
            </a:r>
            <a:r>
              <a:rPr lang="ru-RU" sz="4800" b="1" i="1" dirty="0" smtClean="0"/>
              <a:t> </a:t>
            </a:r>
            <a:r>
              <a:rPr lang="ru-RU" sz="4800" b="1" i="1" dirty="0" err="1" smtClean="0"/>
              <a:t>Рикар</a:t>
            </a:r>
            <a:r>
              <a:rPr lang="ru-RU" sz="4800" b="1" i="1" dirty="0" smtClean="0"/>
              <a:t> Мехико СА де СВ, дата розлива отсутствует, в количестве 16 бутылок;</a:t>
            </a:r>
          </a:p>
          <a:p>
            <a:pPr>
              <a:buFontTx/>
              <a:buChar char="-"/>
            </a:pPr>
            <a:r>
              <a:rPr lang="ru-RU" sz="4800" b="1" i="1" dirty="0" smtClean="0"/>
              <a:t>- винный напиток «Портвейн 777 INTERWINE», 1,5 л., 40 %, производства ООО «</a:t>
            </a:r>
            <a:r>
              <a:rPr lang="ru-RU" sz="4800" b="1" i="1" dirty="0" err="1" smtClean="0"/>
              <a:t>Интервайн</a:t>
            </a:r>
            <a:r>
              <a:rPr lang="ru-RU" sz="4800" b="1" i="1" dirty="0" smtClean="0"/>
              <a:t>», дата розлива 06.10.2012 в количестве 16 бутылок;</a:t>
            </a:r>
          </a:p>
          <a:p>
            <a:pPr>
              <a:buFontTx/>
              <a:buChar char="-"/>
            </a:pPr>
            <a:r>
              <a:rPr lang="ru-RU" sz="4800" b="1" i="1" dirty="0" smtClean="0"/>
              <a:t> напиток алкогольный «</a:t>
            </a:r>
            <a:r>
              <a:rPr lang="ru-RU" sz="4800" b="1" i="1" dirty="0" err="1" smtClean="0"/>
              <a:t>Текила</a:t>
            </a:r>
            <a:r>
              <a:rPr lang="ru-RU" sz="4800" b="1" i="1" dirty="0" smtClean="0"/>
              <a:t> </a:t>
            </a:r>
            <a:r>
              <a:rPr lang="ru-RU" sz="4800" b="1" i="1" dirty="0" err="1" smtClean="0"/>
              <a:t>Ольмека</a:t>
            </a:r>
            <a:r>
              <a:rPr lang="ru-RU" sz="4800" b="1" i="1" dirty="0" smtClean="0"/>
              <a:t> Золотая </a:t>
            </a:r>
            <a:r>
              <a:rPr lang="ru-RU" sz="4800" b="1" i="1" dirty="0" err="1" smtClean="0"/>
              <a:t>Супремо</a:t>
            </a:r>
            <a:r>
              <a:rPr lang="ru-RU" sz="4800" b="1" i="1" dirty="0" smtClean="0"/>
              <a:t>», 1 л., 38%, производства Мексика </a:t>
            </a:r>
            <a:r>
              <a:rPr lang="ru-RU" sz="4800" b="1" i="1" dirty="0" err="1" smtClean="0"/>
              <a:t>Перис</a:t>
            </a:r>
            <a:r>
              <a:rPr lang="ru-RU" sz="4800" b="1" i="1" dirty="0" smtClean="0"/>
              <a:t> </a:t>
            </a:r>
            <a:r>
              <a:rPr lang="ru-RU" sz="4800" b="1" i="1" dirty="0" err="1" smtClean="0"/>
              <a:t>Рикар</a:t>
            </a:r>
            <a:r>
              <a:rPr lang="ru-RU" sz="4800" b="1" i="1" dirty="0" smtClean="0"/>
              <a:t> Мехико СА де СВ, дата розлива отсутствует, в количестве 1 бутылка;</a:t>
            </a:r>
          </a:p>
          <a:p>
            <a:pPr>
              <a:buFontTx/>
              <a:buChar char="-"/>
            </a:pPr>
            <a:r>
              <a:rPr lang="ru-RU" sz="4800" b="1" i="1" dirty="0" smtClean="0"/>
              <a:t>- водка «</a:t>
            </a:r>
            <a:r>
              <a:rPr lang="ru-RU" sz="4800" b="1" i="1" dirty="0" err="1" smtClean="0"/>
              <a:t>Ивушка</a:t>
            </a:r>
            <a:r>
              <a:rPr lang="ru-RU" sz="4800" b="1" i="1" dirty="0" smtClean="0"/>
              <a:t> люкс», 0,7 л., 40 %, производства ООО «Родник и К», дата розлива 05.09.2013 в количестве 34 бутылок;</a:t>
            </a:r>
          </a:p>
          <a:p>
            <a:pPr>
              <a:buFontTx/>
              <a:buChar char="-"/>
            </a:pPr>
            <a:r>
              <a:rPr lang="ru-RU" sz="4800" b="1" i="1" dirty="0" smtClean="0"/>
              <a:t>- водка «</a:t>
            </a:r>
            <a:r>
              <a:rPr lang="ru-RU" sz="4800" b="1" i="1" dirty="0" err="1" smtClean="0"/>
              <a:t>Ивушка</a:t>
            </a:r>
            <a:r>
              <a:rPr lang="ru-RU" sz="4800" b="1" i="1" dirty="0" smtClean="0"/>
              <a:t> люкс», 1 л., 40 %, производства ООО «Родник и К», дата розлива 02.09.2013 в количестве 11 бутылка;</a:t>
            </a:r>
          </a:p>
          <a:p>
            <a:pPr>
              <a:buFontTx/>
              <a:buChar char="-"/>
            </a:pPr>
            <a:r>
              <a:rPr lang="ru-RU" sz="4800" b="1" i="1" dirty="0" smtClean="0"/>
              <a:t>- водка «Океан люкс» (фляга), 0,5 л., 40 %, производства ООО «Регион 77», дата розлива 28.05.2013 в количестве 5 бутылок;</a:t>
            </a:r>
          </a:p>
          <a:p>
            <a:pPr>
              <a:buFontTx/>
              <a:buChar char="-"/>
            </a:pPr>
            <a:r>
              <a:rPr lang="ru-RU" sz="4800" b="1" i="1" dirty="0" smtClean="0"/>
              <a:t>- водка «Океан оригинальная» (фляга), 0,5 л., 40 %, производства ООО «Регион 77», дата розлива 28.05.2013 в количестве 38 бутылок;</a:t>
            </a:r>
          </a:p>
          <a:p>
            <a:pPr>
              <a:buFontTx/>
              <a:buChar char="-"/>
            </a:pPr>
            <a:r>
              <a:rPr lang="ru-RU" sz="4800" b="1" i="1" dirty="0" smtClean="0"/>
              <a:t>- водка «</a:t>
            </a:r>
            <a:r>
              <a:rPr lang="ru-RU" sz="4800" b="1" i="1" dirty="0" err="1" smtClean="0"/>
              <a:t>Ивушка</a:t>
            </a:r>
            <a:r>
              <a:rPr lang="ru-RU" sz="4800" b="1" i="1" dirty="0" smtClean="0"/>
              <a:t> люкс», 0,5 л., 40 %, производства ООО «Родник и К», дата розлива 06.09.2013 в количестве 44 бутылок;</a:t>
            </a:r>
          </a:p>
          <a:p>
            <a:pPr>
              <a:buFontTx/>
              <a:buChar char="-"/>
            </a:pPr>
            <a:r>
              <a:rPr lang="ru-RU" sz="4800" b="1" i="1" dirty="0" smtClean="0"/>
              <a:t>- водка </a:t>
            </a:r>
            <a:r>
              <a:rPr lang="ru-RU" sz="4800" b="1" i="1" dirty="0" err="1" smtClean="0"/>
              <a:t>Протос</a:t>
            </a:r>
            <a:r>
              <a:rPr lang="ru-RU" sz="4800" b="1" i="1" dirty="0" smtClean="0"/>
              <a:t> «Глухарь», 0,5 л., 40 %, производства ООО «</a:t>
            </a:r>
            <a:r>
              <a:rPr lang="ru-RU" sz="4800" b="1" i="1" dirty="0" err="1" smtClean="0"/>
              <a:t>Протос</a:t>
            </a:r>
            <a:r>
              <a:rPr lang="ru-RU" sz="4800" b="1" i="1" dirty="0" smtClean="0"/>
              <a:t>», дата розлива 06.09.2012 в количестве 8 бутылок;</a:t>
            </a:r>
          </a:p>
          <a:p>
            <a:pPr>
              <a:buFontTx/>
              <a:buChar char="-"/>
            </a:pPr>
            <a:r>
              <a:rPr lang="ru-RU" sz="4800" b="1" i="1" dirty="0" smtClean="0"/>
              <a:t>- водка </a:t>
            </a:r>
            <a:r>
              <a:rPr lang="ru-RU" sz="4800" b="1" i="1" dirty="0" err="1" smtClean="0"/>
              <a:t>Протос</a:t>
            </a:r>
            <a:r>
              <a:rPr lang="ru-RU" sz="4800" b="1" i="1" dirty="0" smtClean="0"/>
              <a:t> «Медвежье царство», 0,5 л., 40 %, производства ООО «</a:t>
            </a:r>
            <a:r>
              <a:rPr lang="ru-RU" sz="4800" b="1" i="1" dirty="0" err="1" smtClean="0"/>
              <a:t>Протос</a:t>
            </a:r>
            <a:r>
              <a:rPr lang="ru-RU" sz="4800" b="1" i="1" dirty="0" smtClean="0"/>
              <a:t>», дата розлива 04.09.2012 в количестве 40 бутылок;</a:t>
            </a:r>
          </a:p>
          <a:p>
            <a:pPr>
              <a:buFontTx/>
              <a:buChar char="-"/>
            </a:pPr>
            <a:r>
              <a:rPr lang="ru-RU" sz="4800" b="1" i="1" dirty="0" smtClean="0"/>
              <a:t>- водка «Русская сенсация люкс», 0,5 л., 40 %, производства ООО «Родн6ик и К», дата розлива 23.12.2013 в количестве 1 бутылка;</a:t>
            </a:r>
          </a:p>
          <a:p>
            <a:pPr>
              <a:buFontTx/>
              <a:buChar char="-"/>
            </a:pPr>
            <a:r>
              <a:rPr lang="ru-RU" sz="4800" b="1" i="1" dirty="0" smtClean="0"/>
              <a:t>- водка «Антоновка», 0,5 л., 40 %, производства ООО «Родник и К», дата розлива 20.12.2013 в количестве 3 бутылок;</a:t>
            </a:r>
          </a:p>
          <a:p>
            <a:pPr>
              <a:buFontTx/>
              <a:buChar char="-"/>
            </a:pPr>
            <a:r>
              <a:rPr lang="ru-RU" sz="4800" b="1" i="1" dirty="0" smtClean="0"/>
              <a:t>- водка особая «Вершина», 0,5 л., 40 %, производства ООО «БВЗ», дата розлива 21.07.2013 в количестве 24 бутылок;</a:t>
            </a:r>
          </a:p>
          <a:p>
            <a:pPr>
              <a:buFontTx/>
              <a:buChar char="-"/>
            </a:pPr>
            <a:r>
              <a:rPr lang="ru-RU" sz="4800" b="1" i="1" dirty="0" smtClean="0"/>
              <a:t>- водка «Океан люкс», 0,5 л., 40%, производства ООО «Регион 77», дата розлива 28.05.2013 в количестве 41 бутылок;</a:t>
            </a:r>
          </a:p>
          <a:p>
            <a:pPr>
              <a:buFontTx/>
              <a:buChar char="-"/>
            </a:pPr>
            <a:r>
              <a:rPr lang="ru-RU" sz="4800" b="1" i="1" dirty="0" smtClean="0"/>
              <a:t>- водка «</a:t>
            </a:r>
            <a:r>
              <a:rPr lang="ru-RU" sz="4800" b="1" i="1" dirty="0" err="1" smtClean="0"/>
              <a:t>Berloga</a:t>
            </a:r>
            <a:r>
              <a:rPr lang="ru-RU" sz="4800" b="1" i="1" dirty="0" smtClean="0"/>
              <a:t> </a:t>
            </a:r>
            <a:r>
              <a:rPr lang="ru-RU" sz="4800" b="1" i="1" dirty="0" err="1" smtClean="0"/>
              <a:t>Platinum</a:t>
            </a:r>
            <a:r>
              <a:rPr lang="ru-RU" sz="4800" b="1" i="1" dirty="0" smtClean="0"/>
              <a:t> (Берлога платиновая)», 0,5 л., 40 %, производства ООО «Регион 77», дата розлива 11.06.2013 в количестве 34 бутылок;</a:t>
            </a:r>
          </a:p>
          <a:p>
            <a:pPr>
              <a:buFontTx/>
              <a:buChar char="-"/>
            </a:pPr>
            <a:r>
              <a:rPr lang="ru-RU" sz="4800" b="1" i="1" dirty="0" smtClean="0"/>
              <a:t>- водка «Тандем классическая», 0,5 л., 40 %, производства ООО «Регион 77», дата розлива 28.05.2013 в количестве 40 бутылок;</a:t>
            </a:r>
          </a:p>
          <a:p>
            <a:pPr>
              <a:buFontTx/>
              <a:buChar char="-"/>
            </a:pPr>
            <a:r>
              <a:rPr lang="ru-RU" sz="4800" b="1" i="1" dirty="0" smtClean="0"/>
              <a:t>- водка «Тандем мягкая», 0,5 л., 40 %, производства ООО «Регион 77», дата розлива 28.05.2013 в количестве 8 бутылок.</a:t>
            </a:r>
          </a:p>
          <a:p>
            <a:pPr>
              <a:buFontTx/>
              <a:buChar char="-"/>
            </a:pPr>
            <a:endParaRPr lang="ru-RU" sz="1200" dirty="0" smtClean="0"/>
          </a:p>
          <a:p>
            <a:pPr>
              <a:buFontTx/>
              <a:buChar char="-"/>
            </a:pPr>
            <a:endParaRPr lang="ru-RU" sz="1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71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1428736"/>
            <a:ext cx="456950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Алкогольная продукция, маркированная </a:t>
            </a:r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ФСМ с признаками подделки, </a:t>
            </a:r>
            <a:r>
              <a:rPr lang="ru-RU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выявленная </a:t>
            </a:r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в </a:t>
            </a:r>
            <a:r>
              <a:rPr lang="ru-RU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магазине ООО «</a:t>
            </a:r>
            <a:r>
              <a:rPr lang="ru-RU" b="1" dirty="0" err="1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Сахаленаторг</a:t>
            </a:r>
            <a:r>
              <a:rPr lang="ru-RU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», изъята </a:t>
            </a:r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и </a:t>
            </a:r>
            <a:r>
              <a:rPr lang="ru-RU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направлена </a:t>
            </a:r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в </a:t>
            </a:r>
            <a:r>
              <a:rPr lang="ru-RU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Экспертно-криминалистический центр УМВД </a:t>
            </a:r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России по Хабаровскому </a:t>
            </a:r>
            <a:r>
              <a:rPr lang="ru-RU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краю для </a:t>
            </a:r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проведения экспертизы подлинности </a:t>
            </a:r>
            <a:r>
              <a:rPr lang="ru-RU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федеральных </a:t>
            </a:r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специальных </a:t>
            </a:r>
            <a:r>
              <a:rPr lang="ru-RU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марок.</a:t>
            </a:r>
            <a:endParaRPr lang="ru-RU" b="1" dirty="0">
              <a:solidFill>
                <a:srgbClr val="00206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pic>
        <p:nvPicPr>
          <p:cNvPr id="4106" name="Picture 10" descr="Z:\7. Отдел контроля за легальностью производства и  оборота\Денисов А.Н\презентации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10" y="3786190"/>
            <a:ext cx="3391786" cy="216878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C:\Users\Дашиевы\Desktop\видео\IMG_2700.JPG"/>
          <p:cNvPicPr/>
          <p:nvPr/>
        </p:nvPicPr>
        <p:blipFill>
          <a:blip r:embed="rId4" cstate="print"/>
          <a:srcRect l="15281" t="9843" r="3986" b="12992"/>
          <a:stretch>
            <a:fillRect/>
          </a:stretch>
        </p:blipFill>
        <p:spPr bwMode="auto">
          <a:xfrm>
            <a:off x="5000628" y="928671"/>
            <a:ext cx="3714776" cy="185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Дашиевы\Desktop\видео\IMG_2701.JPG"/>
          <p:cNvPicPr/>
          <p:nvPr/>
        </p:nvPicPr>
        <p:blipFill>
          <a:blip r:embed="rId5" cstate="print"/>
          <a:srcRect l="4651" t="20472" r="16388" b="10630"/>
          <a:stretch>
            <a:fillRect/>
          </a:stretch>
        </p:blipFill>
        <p:spPr bwMode="auto">
          <a:xfrm>
            <a:off x="5000628" y="2786058"/>
            <a:ext cx="3714776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Дашиевы\Desktop\видео\IMG_2702.JPG"/>
          <p:cNvPicPr/>
          <p:nvPr/>
        </p:nvPicPr>
        <p:blipFill>
          <a:blip r:embed="rId6"/>
          <a:srcRect l="4872" t="24016" r="3986" b="9055"/>
          <a:stretch>
            <a:fillRect/>
          </a:stretch>
        </p:blipFill>
        <p:spPr bwMode="auto">
          <a:xfrm>
            <a:off x="5000628" y="4620980"/>
            <a:ext cx="3714776" cy="2094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436677">
            <a:off x="3641551" y="2490931"/>
            <a:ext cx="6832219" cy="2700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4752845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48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4282" y="1714488"/>
            <a:ext cx="4158208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Согласно заключению эксперта от </a:t>
            </a:r>
            <a:r>
              <a:rPr lang="ru-RU" sz="2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28.06.2016 </a:t>
            </a:r>
            <a:r>
              <a:rPr lang="ru-RU" sz="20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№ </a:t>
            </a:r>
            <a:r>
              <a:rPr lang="ru-RU" sz="2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560-Э</a:t>
            </a:r>
            <a:r>
              <a:rPr lang="ru-RU" sz="2000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экспертно-криминалистического </a:t>
            </a:r>
            <a:r>
              <a:rPr lang="ru-RU" sz="2000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центра УМВД России по Хабаровскому краю</a:t>
            </a:r>
          </a:p>
          <a:p>
            <a:pPr algn="ctr"/>
            <a:r>
              <a:rPr lang="ru-RU" sz="2000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ФСМ, нанесенные на </a:t>
            </a:r>
          </a:p>
          <a:p>
            <a:pPr algn="ctr"/>
            <a:r>
              <a:rPr lang="ru-RU" sz="2000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алкогольную продукцию, изъятую у </a:t>
            </a:r>
            <a:r>
              <a:rPr lang="ru-RU" sz="2000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ООО «</a:t>
            </a:r>
            <a:r>
              <a:rPr lang="ru-RU" sz="2000" b="1" dirty="0" err="1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Сахаленаторг</a:t>
            </a:r>
            <a:r>
              <a:rPr lang="ru-RU" sz="2000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» </a:t>
            </a:r>
          </a:p>
          <a:p>
            <a:pPr algn="ctr"/>
            <a:endParaRPr lang="ru-RU" sz="2000" b="1" dirty="0" smtClean="0">
              <a:solidFill>
                <a:srgbClr val="FFFF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изготовлены производством  не ФГУП «</a:t>
            </a:r>
            <a:r>
              <a:rPr lang="ru-RU" sz="3200" b="1" dirty="0" err="1" smtClean="0">
                <a:solidFill>
                  <a:srgbClr val="FF0000"/>
                </a:solidFill>
                <a:latin typeface="Monotype Corsiva" panose="03010101010201010101" pitchFamily="66" charset="0"/>
              </a:rPr>
              <a:t>Гознак</a:t>
            </a:r>
            <a:r>
              <a:rPr lang="ru-RU" sz="3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»</a:t>
            </a:r>
            <a:endParaRPr lang="ru-RU" sz="3200" dirty="0" smtClean="0"/>
          </a:p>
          <a:p>
            <a:pPr algn="ctr"/>
            <a:endParaRPr lang="ru-RU" sz="2000" dirty="0">
              <a:solidFill>
                <a:srgbClr val="FFFF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algn="ctr"/>
            <a:endParaRPr lang="ru-RU" sz="20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6" name="Рисунок 5" descr="C:\Users\Дашиевы\Desktop\видео\IMG_2700.JPG"/>
          <p:cNvPicPr/>
          <p:nvPr/>
        </p:nvPicPr>
        <p:blipFill>
          <a:blip r:embed="rId3" cstate="print"/>
          <a:srcRect l="15281" t="9843" r="3986" b="12992"/>
          <a:stretch>
            <a:fillRect/>
          </a:stretch>
        </p:blipFill>
        <p:spPr bwMode="auto">
          <a:xfrm>
            <a:off x="5000628" y="928671"/>
            <a:ext cx="3714776" cy="185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Дашиевы\Desktop\видео\IMG_2701.JPG"/>
          <p:cNvPicPr/>
          <p:nvPr/>
        </p:nvPicPr>
        <p:blipFill>
          <a:blip r:embed="rId4" cstate="print"/>
          <a:srcRect l="4651" t="20472" r="16388" b="10630"/>
          <a:stretch>
            <a:fillRect/>
          </a:stretch>
        </p:blipFill>
        <p:spPr bwMode="auto">
          <a:xfrm>
            <a:off x="5000628" y="2786058"/>
            <a:ext cx="3714776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Дашиевы\Desktop\видео\IMG_2702.JPG"/>
          <p:cNvPicPr/>
          <p:nvPr/>
        </p:nvPicPr>
        <p:blipFill>
          <a:blip r:embed="rId5"/>
          <a:srcRect l="4872" t="24016" r="3986" b="9055"/>
          <a:stretch>
            <a:fillRect/>
          </a:stretch>
        </p:blipFill>
        <p:spPr bwMode="auto">
          <a:xfrm>
            <a:off x="5000628" y="4620980"/>
            <a:ext cx="3714776" cy="2094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28579">
            <a:off x="3391121" y="2891056"/>
            <a:ext cx="6169917" cy="1255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3142338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933227"/>
            <a:ext cx="87849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В отношении ООО «</a:t>
            </a:r>
            <a:r>
              <a:rPr lang="ru-RU" sz="2800" dirty="0" err="1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Сахаленаторг</a:t>
            </a:r>
            <a:r>
              <a:rPr lang="ru-RU" sz="280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» </a:t>
            </a:r>
            <a:r>
              <a:rPr lang="ru-RU" sz="280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составлены </a:t>
            </a:r>
            <a:r>
              <a:rPr lang="ru-RU" sz="280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протоколы </a:t>
            </a:r>
            <a:endParaRPr lang="ru-RU" sz="2800" smtClean="0">
              <a:solidFill>
                <a:srgbClr val="00206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algn="ctr"/>
            <a:r>
              <a:rPr lang="ru-RU" sz="280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по </a:t>
            </a:r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ч</a:t>
            </a:r>
            <a:r>
              <a:rPr lang="ru-RU" sz="2800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. 4 ст. 15.12 КоАП </a:t>
            </a:r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РФ, ч. 2 ст. 14.16 КоАП РФ материалы дел направлены в судебные органы.</a:t>
            </a:r>
            <a:endParaRPr lang="ru-RU" sz="2800" dirty="0">
              <a:solidFill>
                <a:srgbClr val="00206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249" y="2428869"/>
            <a:ext cx="7488832" cy="3786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61055635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1399</TotalTime>
  <Words>959</Words>
  <Application>Microsoft Office PowerPoint</Application>
  <PresentationFormat>Экран (4:3)</PresentationFormat>
  <Paragraphs>45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 А.Н.. Денисов</dc:creator>
  <cp:lastModifiedBy>BukinaNA</cp:lastModifiedBy>
  <cp:revision>97</cp:revision>
  <dcterms:created xsi:type="dcterms:W3CDTF">2015-06-05T03:38:37Z</dcterms:created>
  <dcterms:modified xsi:type="dcterms:W3CDTF">2016-07-26T23:49:57Z</dcterms:modified>
</cp:coreProperties>
</file>