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68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BukinaNA\Desktop\картинки\якутск\Yakutiya.jpg"/>
          <p:cNvPicPr>
            <a:picLocks noChangeAspect="1" noChangeArrowheads="1"/>
          </p:cNvPicPr>
          <p:nvPr/>
        </p:nvPicPr>
        <p:blipFill>
          <a:blip r:embed="rId3"/>
          <a:srcRect b="8901"/>
          <a:stretch>
            <a:fillRect/>
          </a:stretch>
        </p:blipFill>
        <p:spPr bwMode="auto">
          <a:xfrm>
            <a:off x="642910" y="2500306"/>
            <a:ext cx="7858180" cy="400397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2844" y="928670"/>
            <a:ext cx="8604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Республики Саха (Якутия) в июне 2016 года.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57356" y="4857760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844" y="4857760"/>
            <a:ext cx="8820472" cy="184665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Саха (Якутия), деятельность в котором осуществляет ООО «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Стройсервис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К» (ИНН 1433021348),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расположенном по адресу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Республика Саха (Якутия),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Мирнинский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район,  г. Мирный, ул. Фрунзе, д. 15, магазин, в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осмотра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алкогольная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признаками подделки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без товаросопроводительных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IMG_14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00108"/>
            <a:ext cx="77153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30" y="828581"/>
            <a:ext cx="9138270" cy="92333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cap="small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ВЫЯВЛЕННАЯ АЛКОГОЛЬНАЯ ПРОДУКЦИИЯ В </a:t>
            </a:r>
            <a:r>
              <a:rPr lang="ru-RU" cap="small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МАГАЗИНЕ </a:t>
            </a:r>
          </a:p>
          <a:p>
            <a:pPr algn="ctr"/>
            <a:r>
              <a:rPr lang="ru-RU" cap="small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ООО «СТРОЙСЕРВИС И К» МАРКИРОВАННАЯ ФСМ С </a:t>
            </a:r>
            <a:r>
              <a:rPr lang="ru-RU" cap="small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ПРИЗНАКАМИ ПОДДЕЛКИ</a:t>
            </a:r>
            <a:r>
              <a:rPr lang="ru-RU" cap="small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857364"/>
            <a:ext cx="7643866" cy="4357718"/>
          </a:xfrm>
          <a:prstGeom prst="rect">
            <a:avLst/>
          </a:prstGeom>
          <a:noFill/>
        </p:spPr>
      </p:pic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3500430" y="2643182"/>
            <a:ext cx="246064" cy="595313"/>
          </a:xfrm>
          <a:prstGeom prst="downArrow">
            <a:avLst>
              <a:gd name="adj1" fmla="val 50000"/>
              <a:gd name="adj2" fmla="val 14423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4143372" y="2571744"/>
            <a:ext cx="214314" cy="758825"/>
          </a:xfrm>
          <a:prstGeom prst="downArrow">
            <a:avLst>
              <a:gd name="adj1" fmla="val 50000"/>
              <a:gd name="adj2" fmla="val 168311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7000892" y="2643182"/>
            <a:ext cx="214314" cy="758825"/>
          </a:xfrm>
          <a:prstGeom prst="downArrow">
            <a:avLst>
              <a:gd name="adj1" fmla="val 50000"/>
              <a:gd name="adj2" fmla="val 157237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1857356" y="2500306"/>
            <a:ext cx="214314" cy="992188"/>
          </a:xfrm>
          <a:prstGeom prst="downArrow">
            <a:avLst>
              <a:gd name="adj1" fmla="val 50000"/>
              <a:gd name="adj2" fmla="val 274124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908050"/>
            <a:ext cx="8928992" cy="5833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42984"/>
            <a:ext cx="842968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142984"/>
            <a:ext cx="8358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- водка «Как стеклышко", емкостью 0,5 л, крепостью 40%, даты розлива 26.03.2014, производства ООО "</a:t>
            </a:r>
            <a:r>
              <a:rPr lang="ru-RU" sz="1600" i="1" dirty="0" err="1" smtClean="0"/>
              <a:t>Кратос</a:t>
            </a:r>
            <a:r>
              <a:rPr lang="ru-RU" sz="1600" i="1" dirty="0" smtClean="0"/>
              <a:t>", в количестве 18 бутылок;</a:t>
            </a:r>
          </a:p>
          <a:p>
            <a:r>
              <a:rPr lang="ru-RU" sz="1600" i="1" dirty="0" smtClean="0"/>
              <a:t>- водка «Как стеклышко», емкостью 0,5 л, крепостью 40%, даты розлива 25.09.2014, производства ООО "</a:t>
            </a:r>
            <a:r>
              <a:rPr lang="ru-RU" sz="1600" i="1" dirty="0" err="1" smtClean="0"/>
              <a:t>Кратос</a:t>
            </a:r>
            <a:r>
              <a:rPr lang="ru-RU" sz="1600" i="1" dirty="0" smtClean="0"/>
              <a:t>" в количестве 9 бутылки;</a:t>
            </a:r>
          </a:p>
          <a:p>
            <a:r>
              <a:rPr lang="ru-RU" sz="1600" i="1" dirty="0" smtClean="0"/>
              <a:t>- водка «Берлога золотая», емкостью 0,5 л, крепостью 40%, даты розлива 13.06.2013, производства ООО "ООО "Регион 77" в количестве 17 бутылок;</a:t>
            </a:r>
          </a:p>
          <a:p>
            <a:r>
              <a:rPr lang="ru-RU" sz="1600" i="1" dirty="0" smtClean="0"/>
              <a:t>- водка «Русский изумруд пшеничная», емкостью 0,5 л, крепостью 40%, даты розлива 22.08.2013, производства ООО "БВЗ" в количестве 26 бутылок;</a:t>
            </a:r>
          </a:p>
          <a:p>
            <a:r>
              <a:rPr lang="ru-RU" sz="1600" i="1" dirty="0" smtClean="0"/>
              <a:t>- водка «</a:t>
            </a:r>
            <a:r>
              <a:rPr lang="ru-RU" sz="1600" i="1" dirty="0" err="1" smtClean="0"/>
              <a:t>Ивушка</a:t>
            </a:r>
            <a:r>
              <a:rPr lang="ru-RU" sz="1600" i="1" dirty="0" smtClean="0"/>
              <a:t> люкс», емкостью 0,5 л, крепостью 40%, даты розлива 06.09.2013, производства ООО "Родник и К" в количестве 10 бутылок;</a:t>
            </a:r>
          </a:p>
          <a:p>
            <a:r>
              <a:rPr lang="ru-RU" sz="1600" i="1" dirty="0" smtClean="0"/>
              <a:t>- водка «Антоновка», емкостью 0,5 л, крепостью 40%, даты розлива 20.12.2013, производства ООО "Родник и К" в количестве 27 бутылок;</a:t>
            </a:r>
          </a:p>
          <a:p>
            <a:r>
              <a:rPr lang="ru-RU" sz="1600" i="1" dirty="0" smtClean="0"/>
              <a:t>- водка «Сибирская береза», емкостью 0,5 л, крепостью 40%, даты розлива 05.09.2012, производства ООО "</a:t>
            </a:r>
            <a:r>
              <a:rPr lang="ru-RU" sz="1600" i="1" dirty="0" err="1" smtClean="0"/>
              <a:t>Протос</a:t>
            </a:r>
            <a:r>
              <a:rPr lang="ru-RU" sz="1600" i="1" dirty="0" smtClean="0"/>
              <a:t>" в количестве 10 бутылок;</a:t>
            </a:r>
          </a:p>
          <a:p>
            <a:r>
              <a:rPr lang="ru-RU" sz="1600" i="1" dirty="0" smtClean="0"/>
              <a:t>- водка «Русский изумруд </a:t>
            </a:r>
            <a:r>
              <a:rPr lang="ru-RU" sz="1600" i="1" dirty="0" err="1" smtClean="0"/>
              <a:t>супер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премиум</a:t>
            </a:r>
            <a:r>
              <a:rPr lang="ru-RU" sz="1600" i="1" dirty="0" smtClean="0"/>
              <a:t>», емкостью 0,5 л, крепостью 40%, даты розлива 20.08.2013, производства ООО "БВЗ" в количестве 6 бутылок;</a:t>
            </a:r>
          </a:p>
          <a:p>
            <a:r>
              <a:rPr lang="ru-RU" sz="1600" i="1" dirty="0" smtClean="0"/>
              <a:t>- водка «Царская Чарка», емкостью 0,5 л, крепостью 40%, даты розлива 18.12.2014, производства Согласно ФСМ Нижнекамский ЛВЗ </a:t>
            </a:r>
            <a:r>
              <a:rPr lang="ru-RU" sz="1600" i="1" dirty="0" err="1" smtClean="0"/>
              <a:t>Татспиртпром</a:t>
            </a:r>
            <a:r>
              <a:rPr lang="ru-RU" sz="1600" i="1" dirty="0" smtClean="0"/>
              <a:t> в количестве 38 бутылок;</a:t>
            </a:r>
          </a:p>
          <a:p>
            <a:r>
              <a:rPr lang="ru-RU" sz="1600" i="1" dirty="0" smtClean="0"/>
              <a:t>- водка «</a:t>
            </a:r>
            <a:r>
              <a:rPr lang="ru-RU" sz="1600" i="1" dirty="0" err="1" smtClean="0"/>
              <a:t>Финмарк</a:t>
            </a:r>
            <a:r>
              <a:rPr lang="ru-RU" sz="1600" i="1" dirty="0" smtClean="0"/>
              <a:t> мягкая», емкостью 0,5 л, крепостью 40%, даты розлива 24.12.2013, производства ООО "Родник и К" в количестве 31 бутылка.</a:t>
            </a:r>
          </a:p>
          <a:p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xmlns="" val="2710811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401" y="1122652"/>
            <a:ext cx="45695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выявленная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магазине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ООО «</a:t>
            </a:r>
            <a:r>
              <a:rPr lang="ru-RU" sz="1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Стройсервис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К», изъята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краю для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федеральных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марок.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071546"/>
            <a:ext cx="2357454" cy="150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5" name="Picture 1" descr="IMG_1434"/>
          <p:cNvPicPr>
            <a:picLocks noChangeAspect="1" noChangeArrowheads="1"/>
          </p:cNvPicPr>
          <p:nvPr/>
        </p:nvPicPr>
        <p:blipFill>
          <a:blip r:embed="rId4"/>
          <a:srcRect l="6644" r="5979"/>
          <a:stretch>
            <a:fillRect/>
          </a:stretch>
        </p:blipFill>
        <p:spPr bwMode="auto">
          <a:xfrm>
            <a:off x="428596" y="2928934"/>
            <a:ext cx="3929090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IMG_1435"/>
          <p:cNvPicPr>
            <a:picLocks noChangeAspect="1" noChangeArrowheads="1"/>
          </p:cNvPicPr>
          <p:nvPr/>
        </p:nvPicPr>
        <p:blipFill>
          <a:blip r:embed="rId5"/>
          <a:srcRect l="2657" r="5536"/>
          <a:stretch>
            <a:fillRect/>
          </a:stretch>
        </p:blipFill>
        <p:spPr bwMode="auto">
          <a:xfrm>
            <a:off x="4572000" y="2928934"/>
            <a:ext cx="4394116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-1214478" y="3857628"/>
            <a:ext cx="11203717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896" y="1124744"/>
            <a:ext cx="41582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28.06.2016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562-Э экспертно-криминалистического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Стройсервис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Изготовлены  </a:t>
            </a:r>
            <a:r>
              <a:rPr lang="ru-RU" b="1" dirty="0" smtClean="0">
                <a:solidFill>
                  <a:srgbClr val="FF0000"/>
                </a:solidFill>
              </a:rPr>
              <a:t>не ПРОИЗВОДСТВОМ  </a:t>
            </a:r>
            <a:r>
              <a:rPr lang="ru-RU" b="1" dirty="0">
                <a:solidFill>
                  <a:srgbClr val="FF0000"/>
                </a:solidFill>
              </a:rPr>
              <a:t>ФГУП Гознак</a:t>
            </a:r>
          </a:p>
        </p:txBody>
      </p:sp>
      <p:pic>
        <p:nvPicPr>
          <p:cNvPr id="5125" name="Picture 5" descr="Z:\7. Отдел контроля за легальностью производства и  оборота\Денисов А.Н\презентации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897" y="4000504"/>
            <a:ext cx="3865038" cy="260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1" name="Picture 1" descr="IMG_14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071546"/>
            <a:ext cx="46434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IMG_1437"/>
          <p:cNvPicPr>
            <a:picLocks noChangeAspect="1" noChangeArrowheads="1"/>
          </p:cNvPicPr>
          <p:nvPr/>
        </p:nvPicPr>
        <p:blipFill>
          <a:blip r:embed="rId5"/>
          <a:srcRect l="5979" r="9080"/>
          <a:stretch>
            <a:fillRect/>
          </a:stretch>
        </p:blipFill>
        <p:spPr bwMode="auto">
          <a:xfrm>
            <a:off x="4214810" y="3786190"/>
            <a:ext cx="4643470" cy="281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779340" y="3002090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33227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</a:t>
            </a:r>
            <a:r>
              <a:rPr lang="ru-RU" sz="2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Стройсервис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К»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 организации вызваны для составление протоколов об административных правонарушениях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ст. 15.12,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ст. 14.16 КоАП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748883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941</TotalTime>
  <Words>520</Words>
  <Application>Microsoft Office PowerPoint</Application>
  <PresentationFormat>Экран (4:3)</PresentationFormat>
  <Paragraphs>23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BukinaNA</cp:lastModifiedBy>
  <cp:revision>65</cp:revision>
  <dcterms:created xsi:type="dcterms:W3CDTF">2015-06-05T03:38:37Z</dcterms:created>
  <dcterms:modified xsi:type="dcterms:W3CDTF">2016-07-26T07:40:28Z</dcterms:modified>
</cp:coreProperties>
</file>