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64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0685B-9455-4659-9722-2EFED19F136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86E4-08CA-4DE1-93F5-6FEEBFC39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00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080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068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24128" y="2060848"/>
            <a:ext cx="3131840" cy="3528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BukinaNA\Desktop\картинки\якутск\Yakutiya.jpg"/>
          <p:cNvPicPr>
            <a:picLocks noChangeAspect="1" noChangeArrowheads="1"/>
          </p:cNvPicPr>
          <p:nvPr/>
        </p:nvPicPr>
        <p:blipFill>
          <a:blip r:embed="rId3"/>
          <a:srcRect b="8901"/>
          <a:stretch>
            <a:fillRect/>
          </a:stretch>
        </p:blipFill>
        <p:spPr bwMode="auto">
          <a:xfrm>
            <a:off x="1000100" y="2428868"/>
            <a:ext cx="7000924" cy="407540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192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2844" y="1142984"/>
            <a:ext cx="8604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мероприятий по наблюдению за соблюдением обязательных требований организациями осуществляющим  розничную продажу алкогольной продукции на территории Республики Саха (Якутия) в июне 2016 года.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071670" y="4786322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33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279" y="5373216"/>
            <a:ext cx="88204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проведения мероприятий по наблюдению за соблюдением обязательных требований организациями, осуществляющими розничную продажу алкогольной продукции на территории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Саха (Якутия), деятельность в котором осуществляет ООО «Астра» (ИНН </a:t>
            </a:r>
            <a:r>
              <a:rPr lang="ru-RU" sz="1400" b="1" dirty="0" smtClean="0">
                <a:solidFill>
                  <a:schemeClr val="bg1"/>
                </a:solidFill>
              </a:rPr>
              <a:t>1433020545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расположенном по адресу: Республика Саха (Якутия),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Мирнинский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район, г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Мирный,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лет Октября, д. 7/1, магазин,  в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ходе осмотра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выявлена алкогольная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продукция, маркированная федеральными специальными марками (далее - ФСМ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 признаками подделки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без товаросопроводительных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документов.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695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IMG_14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14422"/>
            <a:ext cx="75724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8509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762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30" y="828581"/>
            <a:ext cx="91382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ВЫЯВЛЕННАЯ АЛКОГОЛЬНАЯ ПРОДУКЦИИЯ В </a:t>
            </a:r>
            <a:r>
              <a:rPr lang="ru-RU" cap="small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МАГАЗИНЕ ООО «АСТРА» </a:t>
            </a:r>
            <a:r>
              <a:rPr lang="ru-RU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МАРКИРОВАННАЯ </a:t>
            </a:r>
            <a:r>
              <a:rPr lang="ru-RU" cap="small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ФСМ С </a:t>
            </a:r>
            <a:r>
              <a:rPr lang="ru-RU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ПРИЗНАКАМИ ПОДДЕЛКИ</a:t>
            </a:r>
            <a:r>
              <a:rPr lang="ru-RU" cap="small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IMG_13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857364"/>
            <a:ext cx="771530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1142976" y="3786190"/>
            <a:ext cx="1311275" cy="276225"/>
          </a:xfrm>
          <a:prstGeom prst="rightArrow">
            <a:avLst>
              <a:gd name="adj1" fmla="val 50000"/>
              <a:gd name="adj2" fmla="val 118678"/>
            </a:avLst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1071538" y="4500570"/>
            <a:ext cx="2381250" cy="223837"/>
          </a:xfrm>
          <a:prstGeom prst="rightArrow">
            <a:avLst>
              <a:gd name="adj1" fmla="val 50000"/>
              <a:gd name="adj2" fmla="val 265958"/>
            </a:avLst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4572000" y="4143380"/>
            <a:ext cx="2449512" cy="319088"/>
          </a:xfrm>
          <a:prstGeom prst="leftArrow">
            <a:avLst>
              <a:gd name="adj1" fmla="val 50000"/>
              <a:gd name="adj2" fmla="val 191915"/>
            </a:avLst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869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908050"/>
            <a:ext cx="8928992" cy="58333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142984"/>
            <a:ext cx="842968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-водка «</a:t>
            </a:r>
            <a:r>
              <a:rPr lang="ru-RU" sz="2000" dirty="0" err="1" smtClean="0"/>
              <a:t>Berloga</a:t>
            </a:r>
            <a:r>
              <a:rPr lang="ru-RU" sz="2000" dirty="0" smtClean="0"/>
              <a:t> </a:t>
            </a:r>
            <a:r>
              <a:rPr lang="ru-RU" sz="2000" dirty="0" err="1" smtClean="0"/>
              <a:t>gold</a:t>
            </a:r>
            <a:r>
              <a:rPr lang="ru-RU" sz="2000" dirty="0" smtClean="0"/>
              <a:t>" ("Берлога Золотая"), емкостью 0,5 л, крепостью 40%, даты розлива 13.06.2013, производства ООО «Регион 77», в количестве 29 бутылок;</a:t>
            </a:r>
          </a:p>
          <a:p>
            <a:r>
              <a:rPr lang="ru-RU" sz="2000" dirty="0" smtClean="0"/>
              <a:t>-  водка «</a:t>
            </a:r>
            <a:r>
              <a:rPr lang="ru-RU" sz="2000" dirty="0" err="1" smtClean="0"/>
              <a:t>Ивушка</a:t>
            </a:r>
            <a:r>
              <a:rPr lang="ru-RU" sz="2000" dirty="0" smtClean="0"/>
              <a:t> люкс», емкостью 0,5 л, крепостью 40%, даты розлива 25.09.2014, производства ООО "Астра" в количестве 43 бутылки;</a:t>
            </a:r>
          </a:p>
          <a:p>
            <a:r>
              <a:rPr lang="ru-RU" sz="2000" dirty="0" smtClean="0"/>
              <a:t>- водка «Мудрая платиновая», емкостью 0,5 л, крепостью 40%, даты розлива 17.04.2015, производства ООО "Регион 77" в количестве 26 бутылки;</a:t>
            </a:r>
          </a:p>
          <a:p>
            <a:r>
              <a:rPr lang="ru-RU" sz="2000" dirty="0" smtClean="0"/>
              <a:t>- Коньяк Российский категории "КС" (коньяк старый) "Дагестан", емкостью 0,5 л, крепостью 40%, даты розлива 04.03.2015, производства ГУП "</a:t>
            </a:r>
            <a:r>
              <a:rPr lang="ru-RU" sz="2000" dirty="0" err="1" smtClean="0"/>
              <a:t>Кизлярский</a:t>
            </a:r>
            <a:r>
              <a:rPr lang="ru-RU" sz="2000" dirty="0" smtClean="0"/>
              <a:t> коньячный завод" в количестве 1 бутылка;</a:t>
            </a:r>
          </a:p>
          <a:p>
            <a:r>
              <a:rPr lang="ru-RU" sz="2000" dirty="0" smtClean="0"/>
              <a:t>- Коньяк Российский категории "КВ" "Лезгинка", емкостью 0,5 л, крепостью 40%, даты розлива 25.12.2014, производства ГУП "</a:t>
            </a:r>
            <a:r>
              <a:rPr lang="ru-RU" sz="2000" dirty="0" err="1" smtClean="0"/>
              <a:t>Кизлярский</a:t>
            </a:r>
            <a:r>
              <a:rPr lang="ru-RU" sz="2000" dirty="0" smtClean="0"/>
              <a:t> коньячный завод" в количестве 28 бутылок;</a:t>
            </a:r>
          </a:p>
          <a:p>
            <a:r>
              <a:rPr lang="ru-RU" sz="2000" dirty="0" smtClean="0"/>
              <a:t>- Коньяк Российский категории "КС" (коньяк старый) "Дагестан", емкостью 0,5 л, крепостью 40%, даты розлива 04.03.2015, производства ГУП "</a:t>
            </a:r>
            <a:r>
              <a:rPr lang="ru-RU" sz="2000" dirty="0" err="1" smtClean="0"/>
              <a:t>Кизлярский</a:t>
            </a:r>
            <a:r>
              <a:rPr lang="ru-RU" sz="2000" dirty="0" smtClean="0"/>
              <a:t> коньячный завод" в количестве 20 бутылок.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710811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71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4401" y="1122652"/>
            <a:ext cx="45695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Алкогольная продукция, маркированная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ФСМ с признаками подделки,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выявленная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магазине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ООО «Астра», изъята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Экспертно-криминалистический центр УМВД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по Хабаровскому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краю для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экспертизы подлинности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федеральных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марок.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6" name="Picture 10" descr="Z:\7. Отдел контроля за легальностью производства и  оборота\Денисов А.Н\презентации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071546"/>
            <a:ext cx="2357454" cy="150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G_1410"/>
          <p:cNvPicPr>
            <a:picLocks noChangeAspect="1" noChangeArrowheads="1"/>
          </p:cNvPicPr>
          <p:nvPr/>
        </p:nvPicPr>
        <p:blipFill>
          <a:blip r:embed="rId4"/>
          <a:srcRect l="29232" r="29675"/>
          <a:stretch>
            <a:fillRect/>
          </a:stretch>
        </p:blipFill>
        <p:spPr bwMode="auto">
          <a:xfrm>
            <a:off x="214282" y="2928934"/>
            <a:ext cx="2630171" cy="36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IMG_1419"/>
          <p:cNvPicPr>
            <a:picLocks noChangeAspect="1" noChangeArrowheads="1"/>
          </p:cNvPicPr>
          <p:nvPr/>
        </p:nvPicPr>
        <p:blipFill>
          <a:blip r:embed="rId5"/>
          <a:srcRect l="11294" r="17717"/>
          <a:stretch>
            <a:fillRect/>
          </a:stretch>
        </p:blipFill>
        <p:spPr bwMode="auto">
          <a:xfrm>
            <a:off x="2857488" y="2928934"/>
            <a:ext cx="314327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IMG_1422"/>
          <p:cNvPicPr>
            <a:picLocks noChangeAspect="1" noChangeArrowheads="1"/>
          </p:cNvPicPr>
          <p:nvPr/>
        </p:nvPicPr>
        <p:blipFill>
          <a:blip r:embed="rId6"/>
          <a:srcRect l="13730" r="3322"/>
          <a:stretch>
            <a:fillRect/>
          </a:stretch>
        </p:blipFill>
        <p:spPr bwMode="auto">
          <a:xfrm>
            <a:off x="6000760" y="2928934"/>
            <a:ext cx="292895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600000">
            <a:off x="-857288" y="3643314"/>
            <a:ext cx="11203717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75284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948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6896" y="1124744"/>
            <a:ext cx="41582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заключению эксперта от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29.06.2016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561-Э экспертно-криминалистического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 УМВД России по Хабаровскому краю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ФСМ, нанесенные на 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алкогольную продукцию, изъятую у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 «Астра»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Изготовлены  </a:t>
            </a:r>
            <a:r>
              <a:rPr lang="ru-RU" b="1" dirty="0" smtClean="0">
                <a:solidFill>
                  <a:srgbClr val="FF0000"/>
                </a:solidFill>
              </a:rPr>
              <a:t>не ПРОИЗВОДСТВОМ  </a:t>
            </a:r>
            <a:r>
              <a:rPr lang="ru-RU" b="1" dirty="0">
                <a:solidFill>
                  <a:srgbClr val="FF0000"/>
                </a:solidFill>
              </a:rPr>
              <a:t>ФГУП Гознак</a:t>
            </a:r>
          </a:p>
        </p:txBody>
      </p:sp>
      <p:pic>
        <p:nvPicPr>
          <p:cNvPr id="5125" name="Picture 5" descr="Z:\7. Отдел контроля за легальностью производства и  оборота\Денисов А.Н\презентации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897" y="3798749"/>
            <a:ext cx="3865038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IMG_14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036214" y="1321580"/>
            <a:ext cx="2928959" cy="20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IMG_1415"/>
          <p:cNvPicPr>
            <a:picLocks noChangeAspect="1" noChangeArrowheads="1"/>
          </p:cNvPicPr>
          <p:nvPr/>
        </p:nvPicPr>
        <p:blipFill>
          <a:blip r:embed="rId5" cstate="print"/>
          <a:srcRect l="4872" r="31004"/>
          <a:stretch>
            <a:fillRect/>
          </a:stretch>
        </p:blipFill>
        <p:spPr bwMode="auto">
          <a:xfrm>
            <a:off x="6857952" y="1142984"/>
            <a:ext cx="2286048" cy="289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IMG_1421"/>
          <p:cNvPicPr>
            <a:picLocks noChangeAspect="1" noChangeArrowheads="1"/>
          </p:cNvPicPr>
          <p:nvPr/>
        </p:nvPicPr>
        <p:blipFill>
          <a:blip r:embed="rId6" cstate="print"/>
          <a:srcRect l="7308" r="7308"/>
          <a:stretch>
            <a:fillRect/>
          </a:stretch>
        </p:blipFill>
        <p:spPr bwMode="auto">
          <a:xfrm>
            <a:off x="4357686" y="4071942"/>
            <a:ext cx="3389819" cy="2676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628579">
            <a:off x="3779340" y="3002090"/>
            <a:ext cx="616991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4233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933227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 «Астра»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должностное лицо организации вызваны для составление протоколов об административных </a:t>
            </a:r>
            <a:r>
              <a:rPr lang="ru-RU" sz="20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правонарушениях </a:t>
            </a:r>
            <a:endParaRPr lang="ru-RU" sz="200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4 ст. 15.12,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 ст. 14.16 КоАП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748883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10556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895</TotalTime>
  <Words>424</Words>
  <Application>Microsoft Office PowerPoint</Application>
  <PresentationFormat>Экран (4:3)</PresentationFormat>
  <Paragraphs>18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А.Н.. Денисов</dc:creator>
  <cp:lastModifiedBy>BukinaNA</cp:lastModifiedBy>
  <cp:revision>56</cp:revision>
  <dcterms:created xsi:type="dcterms:W3CDTF">2015-06-05T03:38:37Z</dcterms:created>
  <dcterms:modified xsi:type="dcterms:W3CDTF">2016-07-25T23:07:30Z</dcterms:modified>
</cp:coreProperties>
</file>