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  <p:sldMasterId id="2147483828" r:id="rId2"/>
  </p:sldMasterIdLst>
  <p:notesMasterIdLst>
    <p:notesMasterId r:id="rId9"/>
  </p:notesMasterIdLst>
  <p:handoutMasterIdLst>
    <p:handoutMasterId r:id="rId10"/>
  </p:handoutMasterIdLst>
  <p:sldIdLst>
    <p:sldId id="261" r:id="rId3"/>
    <p:sldId id="257" r:id="rId4"/>
    <p:sldId id="259" r:id="rId5"/>
    <p:sldId id="263" r:id="rId6"/>
    <p:sldId id="262" r:id="rId7"/>
    <p:sldId id="260" r:id="rId8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1" autoAdjust="0"/>
    <p:restoredTop sz="94595" autoAdjust="0"/>
  </p:normalViewPr>
  <p:slideViewPr>
    <p:cSldViewPr>
      <p:cViewPr>
        <p:scale>
          <a:sx n="75" d="100"/>
          <a:sy n="75" d="100"/>
        </p:scale>
        <p:origin x="-2022" y="-7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916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4" d="100"/>
          <a:sy n="64" d="100"/>
        </p:scale>
        <p:origin x="-2964" y="-102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1F8E21-B63C-4518-992A-6D5503F86679}" type="datetimeFigureOut">
              <a:rPr lang="ru-RU" smtClean="0"/>
              <a:pPr/>
              <a:t>25.05.2016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5B6545-A4C6-4C5A-8E9B-6F379DD480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311336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280DFA-C9C9-499D-B4CC-DC819C85A90D}" type="datetimeFigureOut">
              <a:rPr lang="ru-RU" smtClean="0"/>
              <a:pPr/>
              <a:t>25.05.2016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F4681C-9C36-449B-971E-6F4781BEAB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30751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D7522B-2630-4017-A96D-9A2A0D681469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765029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F4681C-9C36-449B-971E-6F4781BEAB7C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099859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25.05.2016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98853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25.05.2016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97916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25.05.2016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34972690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25.05.2016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505146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25.05.2016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18810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25.05.2016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703084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25.05.2016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07081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25.05.2016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5010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25.05.2016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5219385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25.05.2016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778547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25.05.2016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0544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25.05.2016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9679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-4750" y="36680"/>
            <a:ext cx="914400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5"/>
          <p:cNvSpPr>
            <a:spLocks noChangeArrowheads="1"/>
          </p:cNvSpPr>
          <p:nvPr/>
        </p:nvSpPr>
        <p:spPr bwMode="auto">
          <a:xfrm>
            <a:off x="6072187" y="1631701"/>
            <a:ext cx="3071813" cy="5262979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/>
        </p:spPr>
        <p:txBody>
          <a:bodyPr>
            <a:spAutoFit/>
          </a:bodyPr>
          <a:lstStyle/>
          <a:p>
            <a:pPr algn="ctr"/>
            <a:r>
              <a:rPr lang="ru-RU" sz="2400" i="1" dirty="0" smtClean="0">
                <a:solidFill>
                  <a:srgbClr val="0070C0"/>
                </a:solidFill>
                <a:latin typeface="Calibri" pitchFamily="34" charset="0"/>
              </a:rPr>
              <a:t>Контрольные </a:t>
            </a:r>
            <a:r>
              <a:rPr lang="ru-RU" sz="2400" i="1" dirty="0">
                <a:solidFill>
                  <a:srgbClr val="0070C0"/>
                </a:solidFill>
                <a:latin typeface="Calibri" pitchFamily="34" charset="0"/>
              </a:rPr>
              <a:t>мероприятия МРУ Росалкогольрегулирования по Дальневосточному федеральному округу  по выявлению и пресечению  оборота нелегальной алкогольной продукции в розничной сети </a:t>
            </a:r>
            <a:r>
              <a:rPr lang="ru-RU" sz="2400" i="1" dirty="0" smtClean="0">
                <a:solidFill>
                  <a:srgbClr val="0070C0"/>
                </a:solidFill>
                <a:latin typeface="Calibri" pitchFamily="34" charset="0"/>
              </a:rPr>
              <a:t>              на территории Амурской области</a:t>
            </a:r>
            <a:endParaRPr lang="ru-RU" sz="2400" dirty="0">
              <a:solidFill>
                <a:srgbClr val="0070C0"/>
              </a:solidFill>
              <a:latin typeface="Calibri" pitchFamily="34" charset="0"/>
            </a:endParaRPr>
          </a:p>
        </p:txBody>
      </p:sp>
      <p:pic>
        <p:nvPicPr>
          <p:cNvPr id="8" name="Picture 2" descr="Y:\10. Отдел КМ… в сфере оборота\ОБЩАЯ (все проверки 2016)\РОЗНИЦА\6 - 10 ООО Престиж\15.12\О проведенных контрольных мероприятиях в отношении Нестеренко З.А\Новая папка\2013170513325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140611"/>
            <a:ext cx="6047534" cy="571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Y:\10. Отдел КМ… в сфере оборота\ОБЩАЯ (все проверки 2016)\РОЗНИЦА\6 - 10 ООО Престиж\15.12\О проведенных контрольных мероприятиях в отношении Нестеренко З.А\Новая папка\alctop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155" y="-14537"/>
            <a:ext cx="9104191" cy="1646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Y:\10. Отдел КМ… в сфере оборота\ОБЩАЯ (все проверки 2016)\РОЗНИЦА\6 - 10 ООО Престиж\15.12\О проведенных контрольных мероприятиях в отношении Нестеренко З.А\Новая папка\942237613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214818"/>
            <a:ext cx="6072198" cy="2643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7523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0"/>
            <a:ext cx="7308304" cy="3068960"/>
          </a:xfrm>
        </p:spPr>
        <p:txBody>
          <a:bodyPr>
            <a:normAutofit fontScale="90000"/>
          </a:bodyPr>
          <a:lstStyle/>
          <a:p>
            <a:pPr marL="0" lvl="0" indent="0" algn="l">
              <a:spcBef>
                <a:spcPts val="0"/>
              </a:spcBef>
              <a:buNone/>
            </a:pPr>
            <a:r>
              <a:rPr lang="ru-RU" sz="1400" b="1" cap="none" dirty="0">
                <a:solidFill>
                  <a:schemeClr val="accent2">
                    <a:lumMod val="50000"/>
                  </a:schemeClr>
                </a:solidFill>
                <a:effectLst/>
                <a:latin typeface="Franklin Gothic Book"/>
                <a:ea typeface="+mn-ea"/>
                <a:cs typeface="+mn-cs"/>
              </a:rPr>
              <a:t>В рамках проведения мероприятий по наблюдению за соблюдением обязательных требований организациями, осуществляющими розничную продажу алкогольной продукции  в поселке </a:t>
            </a:r>
            <a:r>
              <a:rPr lang="ru-RU" sz="1400" b="1" cap="none" dirty="0" smtClean="0">
                <a:solidFill>
                  <a:schemeClr val="accent2">
                    <a:lumMod val="50000"/>
                  </a:schemeClr>
                </a:solidFill>
                <a:effectLst/>
                <a:latin typeface="Franklin Gothic Book"/>
                <a:ea typeface="+mn-ea"/>
                <a:cs typeface="+mn-cs"/>
              </a:rPr>
              <a:t>Прогресс </a:t>
            </a:r>
            <a:r>
              <a:rPr lang="ru-RU" sz="1400" b="1" cap="none" dirty="0">
                <a:solidFill>
                  <a:schemeClr val="accent2">
                    <a:lumMod val="50000"/>
                  </a:schemeClr>
                </a:solidFill>
                <a:effectLst/>
                <a:latin typeface="Franklin Gothic Book"/>
                <a:ea typeface="+mn-ea"/>
                <a:cs typeface="+mn-cs"/>
              </a:rPr>
              <a:t>Амурской области 21.04.2016 в магазине «Центральный», в котором осуществляет деятельность  ООО «Престиж» </a:t>
            </a:r>
            <a:r>
              <a:rPr lang="ru-RU" sz="1400" b="1" cap="none" dirty="0" smtClean="0">
                <a:solidFill>
                  <a:schemeClr val="accent2">
                    <a:lumMod val="50000"/>
                  </a:schemeClr>
                </a:solidFill>
                <a:effectLst/>
                <a:latin typeface="Franklin Gothic Book"/>
                <a:ea typeface="+mn-ea"/>
                <a:cs typeface="+mn-cs"/>
              </a:rPr>
              <a:t>(ИНН </a:t>
            </a:r>
            <a:r>
              <a:rPr lang="ru-RU" sz="1400" b="1" cap="none" dirty="0">
                <a:solidFill>
                  <a:schemeClr val="accent2">
                    <a:lumMod val="50000"/>
                  </a:schemeClr>
                </a:solidFill>
                <a:effectLst/>
                <a:latin typeface="Franklin Gothic Book"/>
                <a:ea typeface="+mn-ea"/>
                <a:cs typeface="+mn-cs"/>
              </a:rPr>
              <a:t>2806005745), расположенном по адресу: </a:t>
            </a:r>
            <a:r>
              <a:rPr lang="ru-RU" sz="1400" b="1" cap="none" dirty="0" smtClean="0">
                <a:solidFill>
                  <a:schemeClr val="accent2">
                    <a:lumMod val="50000"/>
                  </a:schemeClr>
                </a:solidFill>
                <a:effectLst/>
                <a:latin typeface="Franklin Gothic Book"/>
                <a:ea typeface="+mn-ea"/>
                <a:cs typeface="+mn-cs"/>
              </a:rPr>
              <a:t>676790, Амурская область, </a:t>
            </a:r>
            <a:r>
              <a:rPr lang="ru-RU" sz="1400" b="1" cap="none" dirty="0" err="1" smtClean="0">
                <a:solidFill>
                  <a:schemeClr val="accent2">
                    <a:lumMod val="50000"/>
                  </a:schemeClr>
                </a:solidFill>
                <a:effectLst/>
                <a:latin typeface="Franklin Gothic Book"/>
                <a:ea typeface="+mn-ea"/>
                <a:cs typeface="+mn-cs"/>
              </a:rPr>
              <a:t>пгт</a:t>
            </a:r>
            <a:r>
              <a:rPr lang="ru-RU" sz="1400" b="1" cap="none" dirty="0" smtClean="0">
                <a:solidFill>
                  <a:schemeClr val="accent2">
                    <a:lumMod val="50000"/>
                  </a:schemeClr>
                </a:solidFill>
                <a:effectLst/>
                <a:latin typeface="Franklin Gothic Book"/>
                <a:ea typeface="+mn-ea"/>
                <a:cs typeface="+mn-cs"/>
              </a:rPr>
              <a:t>. Прогресс, ул. Ленинградская, 38, при визуальном осмотре витрины </a:t>
            </a:r>
            <a:r>
              <a:rPr lang="ru-RU" sz="1400" b="1" cap="none" dirty="0">
                <a:solidFill>
                  <a:schemeClr val="accent2">
                    <a:lumMod val="50000"/>
                  </a:schemeClr>
                </a:solidFill>
                <a:effectLst/>
                <a:latin typeface="Franklin Gothic Book"/>
                <a:ea typeface="+mn-ea"/>
                <a:cs typeface="+mn-cs"/>
              </a:rPr>
              <a:t>с  алкогольной продукцией  выявлена продукция, в том числе маркированная </a:t>
            </a:r>
            <a:r>
              <a:rPr lang="ru-RU" sz="1400" b="1" cap="none" dirty="0" smtClean="0">
                <a:solidFill>
                  <a:schemeClr val="accent2">
                    <a:lumMod val="50000"/>
                  </a:schemeClr>
                </a:solidFill>
                <a:effectLst/>
                <a:latin typeface="Franklin Gothic Book"/>
                <a:ea typeface="+mn-ea"/>
                <a:cs typeface="+mn-cs"/>
              </a:rPr>
              <a:t>поддельными федеральными  </a:t>
            </a:r>
            <a:r>
              <a:rPr lang="ru-RU" sz="1400" b="1" cap="none" dirty="0">
                <a:solidFill>
                  <a:schemeClr val="accent2">
                    <a:lumMod val="50000"/>
                  </a:schemeClr>
                </a:solidFill>
                <a:effectLst/>
                <a:latin typeface="Franklin Gothic Book"/>
                <a:ea typeface="+mn-ea"/>
                <a:cs typeface="+mn-cs"/>
              </a:rPr>
              <a:t>специальными </a:t>
            </a:r>
            <a:r>
              <a:rPr lang="ru-RU" sz="1400" b="1" cap="none" dirty="0" smtClean="0">
                <a:solidFill>
                  <a:schemeClr val="accent2">
                    <a:lumMod val="50000"/>
                  </a:schemeClr>
                </a:solidFill>
                <a:effectLst/>
                <a:latin typeface="Franklin Gothic Book"/>
                <a:ea typeface="+mn-ea"/>
                <a:cs typeface="+mn-cs"/>
              </a:rPr>
              <a:t>и акцизными марками </a:t>
            </a:r>
            <a:r>
              <a:rPr lang="ru-RU" sz="1400" b="1" cap="none" dirty="0">
                <a:solidFill>
                  <a:schemeClr val="accent2">
                    <a:lumMod val="50000"/>
                  </a:schemeClr>
                </a:solidFill>
                <a:effectLst/>
                <a:latin typeface="Franklin Gothic Book"/>
                <a:ea typeface="+mn-ea"/>
                <a:cs typeface="+mn-cs"/>
              </a:rPr>
              <a:t>именно в нарушение </a:t>
            </a:r>
            <a:r>
              <a:rPr lang="ru-RU" sz="1400" b="1" cap="none" dirty="0" err="1">
                <a:solidFill>
                  <a:schemeClr val="accent2">
                    <a:lumMod val="50000"/>
                  </a:schemeClr>
                </a:solidFill>
                <a:effectLst/>
                <a:latin typeface="Franklin Gothic Book"/>
                <a:ea typeface="+mn-ea"/>
                <a:cs typeface="+mn-cs"/>
              </a:rPr>
              <a:t>пп</a:t>
            </a:r>
            <a:r>
              <a:rPr lang="ru-RU" sz="1400" b="1" cap="none" dirty="0">
                <a:solidFill>
                  <a:schemeClr val="accent2">
                    <a:lumMod val="50000"/>
                  </a:schemeClr>
                </a:solidFill>
                <a:effectLst/>
                <a:latin typeface="Franklin Gothic Book"/>
                <a:ea typeface="+mn-ea"/>
                <a:cs typeface="+mn-cs"/>
              </a:rPr>
              <a:t>. 3.1. и 4.1 Перечня реквизитов и </a:t>
            </a:r>
            <a:r>
              <a:rPr lang="ru-RU" sz="1400" b="1" cap="none" dirty="0" smtClean="0">
                <a:solidFill>
                  <a:schemeClr val="accent2">
                    <a:lumMod val="50000"/>
                  </a:schemeClr>
                </a:solidFill>
                <a:effectLst/>
                <a:latin typeface="Franklin Gothic Book"/>
                <a:ea typeface="+mn-ea"/>
                <a:cs typeface="+mn-cs"/>
              </a:rPr>
              <a:t>элементов </a:t>
            </a:r>
            <a:r>
              <a:rPr lang="ru-RU" sz="1400" b="1" cap="none" dirty="0">
                <a:solidFill>
                  <a:schemeClr val="accent2">
                    <a:lumMod val="50000"/>
                  </a:schemeClr>
                </a:solidFill>
                <a:effectLst/>
                <a:latin typeface="Franklin Gothic Book"/>
                <a:ea typeface="+mn-ea"/>
                <a:cs typeface="+mn-cs"/>
              </a:rPr>
              <a:t>защиты ФСМ, утвержденного Приказом Федеральной службы по регулированию алкогольного рынка от 12.07.2012 № 191 и в нарушение </a:t>
            </a:r>
            <a:r>
              <a:rPr lang="ru-RU" sz="1400" b="1" cap="none" dirty="0" err="1">
                <a:solidFill>
                  <a:schemeClr val="accent2">
                    <a:lumMod val="50000"/>
                  </a:schemeClr>
                </a:solidFill>
                <a:effectLst/>
                <a:latin typeface="Franklin Gothic Book"/>
                <a:ea typeface="+mn-ea"/>
                <a:cs typeface="+mn-cs"/>
              </a:rPr>
              <a:t>пп</a:t>
            </a:r>
            <a:r>
              <a:rPr lang="ru-RU" sz="1400" b="1" cap="none" dirty="0">
                <a:solidFill>
                  <a:schemeClr val="accent2">
                    <a:lumMod val="50000"/>
                  </a:schemeClr>
                </a:solidFill>
                <a:effectLst/>
                <a:latin typeface="Franklin Gothic Book"/>
                <a:ea typeface="+mn-ea"/>
                <a:cs typeface="+mn-cs"/>
              </a:rPr>
              <a:t>. 3.1. и </a:t>
            </a:r>
            <a:r>
              <a:rPr lang="ru-RU" sz="1400" b="1" cap="none" dirty="0" err="1">
                <a:solidFill>
                  <a:schemeClr val="accent2">
                    <a:lumMod val="50000"/>
                  </a:schemeClr>
                </a:solidFill>
                <a:effectLst/>
                <a:latin typeface="Franklin Gothic Book"/>
                <a:ea typeface="+mn-ea"/>
                <a:cs typeface="+mn-cs"/>
              </a:rPr>
              <a:t>пп</a:t>
            </a:r>
            <a:r>
              <a:rPr lang="ru-RU" sz="1400" b="1" cap="none" dirty="0">
                <a:solidFill>
                  <a:schemeClr val="accent2">
                    <a:lumMod val="50000"/>
                  </a:schemeClr>
                </a:solidFill>
                <a:effectLst/>
                <a:latin typeface="Franklin Gothic Book"/>
                <a:ea typeface="+mn-ea"/>
                <a:cs typeface="+mn-cs"/>
              </a:rPr>
              <a:t>. 4.1 Перечня реквизитов и элементов защиты АМ, утвержденного Приказом Федеральной таможенной службы от 09.10.2012 № 2017 – на оборотной стороне марки отсутствуют </a:t>
            </a:r>
            <a:r>
              <a:rPr lang="ru-RU" sz="1400" b="1" cap="none" dirty="0" err="1">
                <a:solidFill>
                  <a:schemeClr val="accent2">
                    <a:lumMod val="50000"/>
                  </a:schemeClr>
                </a:solidFill>
                <a:effectLst/>
                <a:latin typeface="Franklin Gothic Book"/>
                <a:ea typeface="+mn-ea"/>
                <a:cs typeface="+mn-cs"/>
              </a:rPr>
              <a:t>гильоширные</a:t>
            </a:r>
            <a:r>
              <a:rPr lang="ru-RU" sz="1400" b="1" cap="none" dirty="0">
                <a:solidFill>
                  <a:schemeClr val="accent2">
                    <a:lumMod val="50000"/>
                  </a:schemeClr>
                </a:solidFill>
                <a:effectLst/>
                <a:latin typeface="Franklin Gothic Book"/>
                <a:ea typeface="+mn-ea"/>
                <a:cs typeface="+mn-cs"/>
              </a:rPr>
              <a:t> розетки с аббревиатурой «РФ», имитирована защитная нить шириной 4 мм., отсутствует поляризационный эффект и люминесценция под </a:t>
            </a:r>
            <a:r>
              <a:rPr lang="ru-RU" sz="1400" b="1" cap="none" dirty="0" smtClean="0">
                <a:solidFill>
                  <a:schemeClr val="accent2">
                    <a:lumMod val="50000"/>
                  </a:schemeClr>
                </a:solidFill>
                <a:effectLst/>
                <a:latin typeface="Franklin Gothic Book"/>
                <a:ea typeface="+mn-ea"/>
                <a:cs typeface="+mn-cs"/>
              </a:rPr>
              <a:t>воздействием ультрафиолетового излучения. </a:t>
            </a:r>
            <a:r>
              <a:rPr lang="ru-RU" sz="1400" dirty="0">
                <a:solidFill>
                  <a:schemeClr val="accent2">
                    <a:lumMod val="50000"/>
                  </a:schemeClr>
                </a:solidFill>
                <a:effectLst/>
                <a:latin typeface="Franklin Gothic Book"/>
                <a:ea typeface="+mn-ea"/>
                <a:cs typeface="+mn-cs"/>
              </a:rPr>
              <a:t>Кроме того ООО «Престиж» 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effectLst/>
                <a:latin typeface="Franklin Gothic Book"/>
                <a:ea typeface="+mn-ea"/>
                <a:cs typeface="+mn-cs"/>
              </a:rPr>
              <a:t>не имеет действующей лицензии на право розничной продажи алкогольной продукции.</a:t>
            </a:r>
            <a:r>
              <a:rPr lang="ru-RU" sz="1600" b="1" cap="none" dirty="0">
                <a:solidFill>
                  <a:schemeClr val="accent2">
                    <a:lumMod val="50000"/>
                  </a:schemeClr>
                </a:solidFill>
                <a:effectLst/>
                <a:latin typeface="Franklin Gothic Book"/>
                <a:ea typeface="+mn-ea"/>
                <a:cs typeface="+mn-cs"/>
              </a:rPr>
              <a:t/>
            </a:r>
            <a:br>
              <a:rPr lang="ru-RU" sz="1600" b="1" cap="none" dirty="0">
                <a:solidFill>
                  <a:schemeClr val="accent2">
                    <a:lumMod val="50000"/>
                  </a:schemeClr>
                </a:solidFill>
                <a:effectLst/>
                <a:latin typeface="Franklin Gothic Book"/>
                <a:ea typeface="+mn-ea"/>
                <a:cs typeface="+mn-cs"/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26" name="Picture 2" descr="Y:\10. Отдел КМ… в сфере оборота\ОБЩАЯ (все проверки 2016)\РОЗНИЦА\6 - 10 ООО Престиж\15.12\О проведенных контрольных мероприятиях в отношении Нестеренко З.А\Новая папка\rar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5776"/>
            <a:ext cx="1835696" cy="298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 l="5208" t="25833" r="18229" b="8333"/>
          <a:stretch>
            <a:fillRect/>
          </a:stretch>
        </p:blipFill>
        <p:spPr bwMode="auto">
          <a:xfrm>
            <a:off x="0" y="3000372"/>
            <a:ext cx="9144000" cy="3857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2763974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-7821" y="3324"/>
            <a:ext cx="9152658" cy="3746364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47500" lnSpcReduction="20000"/>
          </a:bodyPr>
          <a:lstStyle/>
          <a:p>
            <a:pPr algn="ctr"/>
            <a:endParaRPr lang="ru-RU" sz="1700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lvl="0" indent="-457200" algn="just">
              <a:buClr>
                <a:srgbClr val="F14124">
                  <a:lumMod val="75000"/>
                </a:srgbClr>
              </a:buClr>
              <a:buNone/>
            </a:pPr>
            <a:r>
              <a:rPr lang="ru-RU" sz="21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Составлены </a:t>
            </a:r>
            <a:r>
              <a:rPr lang="ru-RU" sz="21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протоколы об административных правонарушениях </a:t>
            </a:r>
            <a:r>
              <a:rPr lang="ru-RU" sz="21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ru-RU" sz="21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направлены в суд </a:t>
            </a:r>
            <a:r>
              <a:rPr lang="ru-RU" sz="21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по:</a:t>
            </a:r>
          </a:p>
          <a:p>
            <a:pPr marL="457200" lvl="0" indent="-457200" algn="just">
              <a:buClr>
                <a:srgbClr val="F14124">
                  <a:lumMod val="75000"/>
                </a:srgbClr>
              </a:buClr>
              <a:buNone/>
            </a:pPr>
            <a:r>
              <a:rPr lang="ru-RU" sz="21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ru-RU" sz="21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части </a:t>
            </a:r>
            <a:r>
              <a:rPr lang="ru-RU" sz="21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статьи 14.16 КоАП РФ за оборот (розничную продажу) алкогольной продукции без сопроводительных документов, </a:t>
            </a:r>
            <a:r>
              <a:rPr lang="ru-RU" sz="21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удостоверяющих легальность </a:t>
            </a:r>
            <a:r>
              <a:rPr lang="ru-RU" sz="21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их производства и оборота, в отношении ООО «Престиж» и его </a:t>
            </a:r>
            <a:r>
              <a:rPr lang="ru-RU" sz="21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директора;</a:t>
            </a:r>
            <a:endParaRPr lang="ru-RU" sz="21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0" indent="0" algn="just">
              <a:buClr>
                <a:srgbClr val="F14124">
                  <a:lumMod val="75000"/>
                </a:srgbClr>
              </a:buClr>
              <a:buFontTx/>
              <a:buChar char="-"/>
            </a:pPr>
            <a:r>
              <a:rPr lang="ru-RU" sz="21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1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части 3 статьи 14.17 КоАП РФ за оборот (розничную продажу), алкогольной и спиртосодержащей продукции без соответствующей лицензии, в отношении ООО «Престиж», материалы административного дела направлены в суд</a:t>
            </a:r>
            <a:r>
              <a:rPr lang="ru-RU" sz="21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ctr"/>
            <a:r>
              <a:rPr lang="ru-RU" sz="21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Выявленная алкогольная продукция имеющая признаки подделки </a:t>
            </a:r>
            <a:r>
              <a:rPr lang="ru-RU" sz="21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ФСМ : </a:t>
            </a:r>
            <a:endParaRPr lang="ru-RU" sz="2100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lnSpc>
                <a:spcPct val="10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- водка «Финская серебро» - емкостью 0,5 л, крепостью 40%,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дата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розлива не указана, производства согласно этикетки и </a:t>
            </a:r>
            <a:r>
              <a:rPr lang="ru-RU" dirty="0" err="1" smtClean="0">
                <a:latin typeface="Times New Roman"/>
                <a:ea typeface="Times New Roman"/>
                <a:cs typeface="Times New Roman"/>
              </a:rPr>
              <a:t>контрэтикетки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: ООО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«Рада», на ФСМ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наименования производителя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отсутствует, в количестве 3 бут.;</a:t>
            </a:r>
            <a:endParaRPr lang="ru-RU" dirty="0">
              <a:latin typeface="Cambria"/>
              <a:ea typeface="Times New Roman"/>
              <a:cs typeface="Times New Roman"/>
            </a:endParaRPr>
          </a:p>
          <a:p>
            <a:pPr algn="just">
              <a:lnSpc>
                <a:spcPct val="10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- водка «Финская серебро» - емкостью 0,5 л, крепостью 40%,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дата розлива: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16.10.2014, производства согласно этикетки и </a:t>
            </a:r>
            <a:r>
              <a:rPr lang="ru-RU" dirty="0" err="1" smtClean="0">
                <a:latin typeface="Times New Roman"/>
                <a:ea typeface="Times New Roman"/>
                <a:cs typeface="Times New Roman"/>
              </a:rPr>
              <a:t>контрэтикетки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: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ООО «Рада», на ФСМ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наименование производителя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отсутствует, в количестве 2 бут.;</a:t>
            </a:r>
            <a:endParaRPr lang="ru-RU" dirty="0">
              <a:latin typeface="Cambria"/>
              <a:ea typeface="Times New Roman"/>
              <a:cs typeface="Times New Roman"/>
            </a:endParaRPr>
          </a:p>
          <a:p>
            <a:pPr algn="just">
              <a:lnSpc>
                <a:spcPct val="10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- водка «Пшеничная» - емкостью 0,25 л, крепостью 40%,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дата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розлива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:17.09.2015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, производства согласно этикетки и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ФСМ: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ООО «РАУНД-Н», в количестве 30 бут.;</a:t>
            </a:r>
            <a:endParaRPr lang="ru-RU" dirty="0">
              <a:latin typeface="Cambria"/>
              <a:ea typeface="Times New Roman"/>
              <a:cs typeface="Times New Roman"/>
            </a:endParaRPr>
          </a:p>
          <a:p>
            <a:pPr algn="just">
              <a:lnSpc>
                <a:spcPct val="10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- водка «Белая Береза» - емкостью 0,5 л, крепостью 40%,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дата розлива: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17.04.2015, производства согласно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этикетки: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ООО «Курант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»,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согласно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ФСМ:                      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ООО «СЕРВИС-ЛЮКС», в количестве 18 бут.;</a:t>
            </a:r>
            <a:endParaRPr lang="ru-RU" dirty="0">
              <a:latin typeface="Cambria"/>
              <a:ea typeface="Times New Roman"/>
              <a:cs typeface="Times New Roman"/>
            </a:endParaRPr>
          </a:p>
          <a:p>
            <a:pPr algn="just">
              <a:lnSpc>
                <a:spcPct val="10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- водка «Застолье» - емкостью 0,5 л, крепостью 40%,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дата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розлива 14.12.2014, производства согласно этикетки и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ФСМ: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ООО «ШУЙСКАЯ ВОДКА», в количестве 3 бут.;</a:t>
            </a:r>
            <a:endParaRPr lang="ru-RU" dirty="0">
              <a:latin typeface="Cambria"/>
              <a:ea typeface="Times New Roman"/>
              <a:cs typeface="Times New Roman"/>
            </a:endParaRPr>
          </a:p>
          <a:p>
            <a:pPr algn="just">
              <a:lnSpc>
                <a:spcPct val="10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- водка «Родник Сибири» - емкостью 0,5 л, крепостью 40%,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дата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розлива не указана, производства согласно этикетки и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ФСМ: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ООО ПО «Алина», в количестве 2 бут.;</a:t>
            </a:r>
            <a:endParaRPr lang="ru-RU" dirty="0">
              <a:latin typeface="Cambria"/>
              <a:ea typeface="Times New Roman"/>
              <a:cs typeface="Times New Roman"/>
            </a:endParaRPr>
          </a:p>
          <a:p>
            <a:pPr algn="just">
              <a:lnSpc>
                <a:spcPct val="10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- водка «Белая Береза» - емкостью 1 л, крепостью 40%,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дата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розлива отсутствует, производства согласно этикетки и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ФСМ: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ООО «Курант», в количестве 1 бут.;</a:t>
            </a:r>
            <a:endParaRPr lang="ru-RU" dirty="0">
              <a:latin typeface="Cambria"/>
              <a:ea typeface="Times New Roman"/>
              <a:cs typeface="Times New Roman"/>
            </a:endParaRPr>
          </a:p>
          <a:p>
            <a:pPr algn="just">
              <a:lnSpc>
                <a:spcPct val="10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- водка согласно этикетки водка «</a:t>
            </a:r>
            <a:r>
              <a:rPr lang="ru-RU" dirty="0" err="1">
                <a:latin typeface="Times New Roman"/>
                <a:ea typeface="Times New Roman"/>
                <a:cs typeface="Times New Roman"/>
              </a:rPr>
              <a:t>Хортиця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 серебряная прохлада особая», согласно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ФСМ: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Водка "ХОРТ-КЛАСС" ТМ ХОРТ - емкостью 0,5 л, крепостью 40%,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дата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розлива 20.04.2014, производства согласно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этикетки: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ДП «Имидж холдинг» и согласно ФСМ ООО "Русский север", в количестве 2 бут.;</a:t>
            </a:r>
            <a:endParaRPr lang="ru-RU" dirty="0">
              <a:latin typeface="Cambria"/>
              <a:ea typeface="Times New Roman"/>
              <a:cs typeface="Times New Roman"/>
            </a:endParaRPr>
          </a:p>
          <a:p>
            <a:pPr marL="0" indent="0" algn="just">
              <a:buNone/>
            </a:pPr>
            <a:endParaRPr lang="ru-RU" sz="1700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0" name="Picture 2" descr="Z:\10. Отдел КМ… в сфере оборота\ОБЩАЯ (все проверки 2016)\РОЗНИЦА\6 - 10 ООО Престиж\медиа\IMG_1940.JPG"/>
          <p:cNvPicPr>
            <a:picLocks noChangeAspect="1" noChangeArrowheads="1"/>
          </p:cNvPicPr>
          <p:nvPr/>
        </p:nvPicPr>
        <p:blipFill>
          <a:blip r:embed="rId3"/>
          <a:srcRect r="23445"/>
          <a:stretch>
            <a:fillRect/>
          </a:stretch>
        </p:blipFill>
        <p:spPr bwMode="auto">
          <a:xfrm>
            <a:off x="-9500" y="3717032"/>
            <a:ext cx="9153500" cy="3150289"/>
          </a:xfrm>
          <a:prstGeom prst="rect">
            <a:avLst/>
          </a:prstGeom>
          <a:noFill/>
        </p:spPr>
      </p:pic>
      <p:sp>
        <p:nvSpPr>
          <p:cNvPr id="10" name="Стрелка влево 9"/>
          <p:cNvSpPr/>
          <p:nvPr/>
        </p:nvSpPr>
        <p:spPr>
          <a:xfrm>
            <a:off x="3995936" y="3717032"/>
            <a:ext cx="1571636" cy="1296144"/>
          </a:xfrm>
          <a:prstGeom prst="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Алкогольная продукция с признаками подделки ФСМ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3975596" y="4725144"/>
            <a:ext cx="1571636" cy="1522428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 smtClean="0"/>
              <a:t>Алкогольная продукция с признаками подделки ФСМ</a:t>
            </a:r>
            <a:endParaRPr lang="ru-RU" sz="11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558650"/>
            <a:ext cx="4645025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19159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-7821" y="3324"/>
            <a:ext cx="9152658" cy="3569692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62500" lnSpcReduction="20000"/>
          </a:bodyPr>
          <a:lstStyle/>
          <a:p>
            <a:pPr marL="45720" indent="0" algn="just">
              <a:lnSpc>
                <a:spcPct val="105000"/>
              </a:lnSpc>
              <a:spcAft>
                <a:spcPts val="0"/>
              </a:spcAft>
              <a:buNone/>
            </a:pPr>
            <a:endParaRPr lang="ru-RU" sz="1600" dirty="0">
              <a:latin typeface="Cambria"/>
              <a:ea typeface="Times New Roman"/>
              <a:cs typeface="Times New Roman"/>
            </a:endParaRPr>
          </a:p>
          <a:p>
            <a:pPr algn="just">
              <a:lnSpc>
                <a:spcPct val="105000"/>
              </a:lnSpc>
              <a:spcAft>
                <a:spcPts val="0"/>
              </a:spcAft>
            </a:pPr>
            <a:r>
              <a:rPr lang="ru-RU" sz="1800" dirty="0">
                <a:latin typeface="Times New Roman"/>
                <a:ea typeface="Times New Roman"/>
                <a:cs typeface="Times New Roman"/>
              </a:rPr>
              <a:t>- водка «Синица» - емкостью 0,5 л, крепостью 40%, </a:t>
            </a:r>
            <a:r>
              <a:rPr lang="ru-RU" sz="1800" dirty="0" smtClean="0">
                <a:latin typeface="Times New Roman"/>
                <a:ea typeface="Times New Roman"/>
                <a:cs typeface="Times New Roman"/>
              </a:rPr>
              <a:t>дата розлива: </a:t>
            </a:r>
            <a:r>
              <a:rPr lang="ru-RU" sz="1800" dirty="0">
                <a:latin typeface="Times New Roman"/>
                <a:ea typeface="Times New Roman"/>
                <a:cs typeface="Times New Roman"/>
              </a:rPr>
              <a:t>25.12.2012, производства согласно этикетки и </a:t>
            </a:r>
            <a:r>
              <a:rPr lang="ru-RU" sz="1800" dirty="0" smtClean="0">
                <a:latin typeface="Times New Roman"/>
                <a:ea typeface="Times New Roman"/>
                <a:cs typeface="Times New Roman"/>
              </a:rPr>
              <a:t>ФСМ: </a:t>
            </a:r>
            <a:r>
              <a:rPr lang="ru-RU" sz="1800" dirty="0">
                <a:latin typeface="Times New Roman"/>
                <a:ea typeface="Times New Roman"/>
                <a:cs typeface="Times New Roman"/>
              </a:rPr>
              <a:t>ООО «ОНИКС КБР», в количестве 2 бут.;</a:t>
            </a:r>
            <a:endParaRPr lang="ru-RU" sz="1600" dirty="0">
              <a:latin typeface="Cambria"/>
              <a:ea typeface="Times New Roman"/>
              <a:cs typeface="Times New Roman"/>
            </a:endParaRPr>
          </a:p>
          <a:p>
            <a:pPr algn="just">
              <a:lnSpc>
                <a:spcPct val="105000"/>
              </a:lnSpc>
              <a:spcAft>
                <a:spcPts val="0"/>
              </a:spcAft>
            </a:pPr>
            <a:r>
              <a:rPr lang="ru-RU" sz="1800" dirty="0">
                <a:latin typeface="Times New Roman"/>
                <a:ea typeface="Times New Roman"/>
                <a:cs typeface="Times New Roman"/>
              </a:rPr>
              <a:t>- водка «</a:t>
            </a:r>
            <a:r>
              <a:rPr lang="ru-RU" sz="1800" dirty="0" err="1">
                <a:latin typeface="Times New Roman"/>
                <a:ea typeface="Times New Roman"/>
                <a:cs typeface="Times New Roman"/>
              </a:rPr>
              <a:t>Ивушка</a:t>
            </a:r>
            <a:r>
              <a:rPr lang="ru-RU" sz="1800" dirty="0">
                <a:latin typeface="Times New Roman"/>
                <a:ea typeface="Times New Roman"/>
                <a:cs typeface="Times New Roman"/>
              </a:rPr>
              <a:t> Люкс» - емкостью 0,5 л, крепостью 40%, </a:t>
            </a:r>
            <a:r>
              <a:rPr lang="ru-RU" sz="1800" dirty="0" smtClean="0">
                <a:latin typeface="Times New Roman"/>
                <a:ea typeface="Times New Roman"/>
                <a:cs typeface="Times New Roman"/>
              </a:rPr>
              <a:t>дата розлива: </a:t>
            </a:r>
            <a:r>
              <a:rPr lang="ru-RU" sz="1800" dirty="0">
                <a:latin typeface="Times New Roman"/>
                <a:ea typeface="Times New Roman"/>
                <a:cs typeface="Times New Roman"/>
              </a:rPr>
              <a:t>25.09.2013, производства согласно этикетки и ФСМ ООО «АСТРА», в количестве 2 бут.;</a:t>
            </a:r>
            <a:endParaRPr lang="ru-RU" sz="1600" dirty="0">
              <a:latin typeface="Cambria"/>
              <a:ea typeface="Times New Roman"/>
              <a:cs typeface="Times New Roman"/>
            </a:endParaRPr>
          </a:p>
          <a:p>
            <a:pPr algn="just">
              <a:lnSpc>
                <a:spcPct val="105000"/>
              </a:lnSpc>
              <a:spcAft>
                <a:spcPts val="0"/>
              </a:spcAft>
            </a:pPr>
            <a:r>
              <a:rPr lang="ru-RU" sz="1800" dirty="0">
                <a:latin typeface="Times New Roman"/>
                <a:ea typeface="Times New Roman"/>
                <a:cs typeface="Times New Roman"/>
              </a:rPr>
              <a:t>- водка «Парламент очищено молоком» - емкостью 0,5 л, крепостью 40%, </a:t>
            </a:r>
            <a:r>
              <a:rPr lang="ru-RU" sz="1800" dirty="0" smtClean="0">
                <a:latin typeface="Times New Roman"/>
                <a:ea typeface="Times New Roman"/>
                <a:cs typeface="Times New Roman"/>
              </a:rPr>
              <a:t>дата розлива: </a:t>
            </a:r>
            <a:r>
              <a:rPr lang="ru-RU" sz="1800" dirty="0">
                <a:latin typeface="Times New Roman"/>
                <a:ea typeface="Times New Roman"/>
                <a:cs typeface="Times New Roman"/>
              </a:rPr>
              <a:t>26.05.2014, производства согласно этикетки и </a:t>
            </a:r>
            <a:r>
              <a:rPr lang="ru-RU" sz="1800" dirty="0" smtClean="0">
                <a:latin typeface="Times New Roman"/>
                <a:ea typeface="Times New Roman"/>
                <a:cs typeface="Times New Roman"/>
              </a:rPr>
              <a:t>ФСМ: </a:t>
            </a:r>
            <a:r>
              <a:rPr lang="ru-RU" sz="1800" dirty="0">
                <a:latin typeface="Times New Roman"/>
                <a:ea typeface="Times New Roman"/>
                <a:cs typeface="Times New Roman"/>
              </a:rPr>
              <a:t>ООО «Парламент </a:t>
            </a:r>
            <a:r>
              <a:rPr lang="ru-RU" sz="1800" dirty="0" err="1">
                <a:latin typeface="Times New Roman"/>
                <a:ea typeface="Times New Roman"/>
                <a:cs typeface="Times New Roman"/>
              </a:rPr>
              <a:t>Продакшн</a:t>
            </a:r>
            <a:r>
              <a:rPr lang="ru-RU" sz="1800" dirty="0">
                <a:latin typeface="Times New Roman"/>
                <a:ea typeface="Times New Roman"/>
                <a:cs typeface="Times New Roman"/>
              </a:rPr>
              <a:t>», в количестве 3 бут.;</a:t>
            </a:r>
            <a:endParaRPr lang="ru-RU" sz="1600" dirty="0">
              <a:latin typeface="Cambria"/>
              <a:ea typeface="Times New Roman"/>
              <a:cs typeface="Times New Roman"/>
            </a:endParaRPr>
          </a:p>
          <a:p>
            <a:pPr algn="just">
              <a:lnSpc>
                <a:spcPct val="105000"/>
              </a:lnSpc>
              <a:spcAft>
                <a:spcPts val="0"/>
              </a:spcAft>
            </a:pPr>
            <a:r>
              <a:rPr lang="ru-RU" sz="1800" dirty="0">
                <a:latin typeface="Times New Roman"/>
                <a:ea typeface="Times New Roman"/>
                <a:cs typeface="Times New Roman"/>
              </a:rPr>
              <a:t>- водка «Зеленая марка кедровая» - емкостью 0,5 л, крепостью 40%, </a:t>
            </a:r>
            <a:r>
              <a:rPr lang="ru-RU" sz="1800" dirty="0" smtClean="0">
                <a:latin typeface="Times New Roman"/>
                <a:ea typeface="Times New Roman"/>
                <a:cs typeface="Times New Roman"/>
              </a:rPr>
              <a:t>дата </a:t>
            </a:r>
            <a:r>
              <a:rPr lang="ru-RU" sz="1800" dirty="0">
                <a:latin typeface="Times New Roman"/>
                <a:ea typeface="Times New Roman"/>
                <a:cs typeface="Times New Roman"/>
              </a:rPr>
              <a:t>розлива 19.11.2013, производства согласно этикетки и </a:t>
            </a:r>
            <a:r>
              <a:rPr lang="ru-RU" sz="1800" dirty="0" smtClean="0">
                <a:latin typeface="Times New Roman"/>
                <a:ea typeface="Times New Roman"/>
                <a:cs typeface="Times New Roman"/>
              </a:rPr>
              <a:t>ФСМ:                         </a:t>
            </a:r>
            <a:r>
              <a:rPr lang="ru-RU" sz="1800" dirty="0">
                <a:latin typeface="Times New Roman"/>
                <a:ea typeface="Times New Roman"/>
                <a:cs typeface="Times New Roman"/>
              </a:rPr>
              <a:t>ЗАО «ЛВЗ ТОПАЗ», в количестве 3 бут.;</a:t>
            </a:r>
            <a:endParaRPr lang="ru-RU" sz="1600" dirty="0">
              <a:latin typeface="Cambria"/>
              <a:ea typeface="Times New Roman"/>
              <a:cs typeface="Times New Roman"/>
            </a:endParaRPr>
          </a:p>
          <a:p>
            <a:pPr algn="just">
              <a:lnSpc>
                <a:spcPct val="105000"/>
              </a:lnSpc>
              <a:spcAft>
                <a:spcPts val="0"/>
              </a:spcAft>
            </a:pPr>
            <a:r>
              <a:rPr lang="ru-RU" sz="1800" dirty="0">
                <a:latin typeface="Times New Roman"/>
                <a:ea typeface="Times New Roman"/>
                <a:cs typeface="Times New Roman"/>
              </a:rPr>
              <a:t>- водка «Сибирская береза особая»- емкостью 0,5 л, крепостью 40%, </a:t>
            </a:r>
            <a:r>
              <a:rPr lang="ru-RU" sz="1800" dirty="0" smtClean="0">
                <a:latin typeface="Times New Roman"/>
                <a:ea typeface="Times New Roman"/>
                <a:cs typeface="Times New Roman"/>
              </a:rPr>
              <a:t>дата </a:t>
            </a:r>
            <a:r>
              <a:rPr lang="ru-RU" sz="1800" dirty="0">
                <a:latin typeface="Times New Roman"/>
                <a:ea typeface="Times New Roman"/>
                <a:cs typeface="Times New Roman"/>
              </a:rPr>
              <a:t>розлива 21.04.2013, производства согласно этикетки и </a:t>
            </a:r>
            <a:r>
              <a:rPr lang="ru-RU" sz="1800" dirty="0" smtClean="0">
                <a:latin typeface="Times New Roman"/>
                <a:ea typeface="Times New Roman"/>
                <a:cs typeface="Times New Roman"/>
              </a:rPr>
              <a:t>ФСМ:                        ООО </a:t>
            </a:r>
            <a:r>
              <a:rPr lang="ru-RU" sz="1800" dirty="0">
                <a:latin typeface="Times New Roman"/>
                <a:ea typeface="Times New Roman"/>
                <a:cs typeface="Times New Roman"/>
              </a:rPr>
              <a:t>«БАЛТИКА ФИРМА», в количестве 3 бут.;</a:t>
            </a:r>
            <a:endParaRPr lang="ru-RU" sz="1600" dirty="0">
              <a:latin typeface="Cambria"/>
              <a:ea typeface="Times New Roman"/>
              <a:cs typeface="Times New Roman"/>
            </a:endParaRPr>
          </a:p>
          <a:p>
            <a:pPr algn="just">
              <a:lnSpc>
                <a:spcPct val="105000"/>
              </a:lnSpc>
              <a:spcAft>
                <a:spcPts val="0"/>
              </a:spcAft>
            </a:pPr>
            <a:r>
              <a:rPr lang="ru-RU" sz="1800" dirty="0">
                <a:latin typeface="Times New Roman"/>
                <a:ea typeface="Times New Roman"/>
                <a:cs typeface="Times New Roman"/>
              </a:rPr>
              <a:t>- водка «</a:t>
            </a:r>
            <a:r>
              <a:rPr lang="ru-RU" sz="1800" dirty="0" err="1">
                <a:latin typeface="Times New Roman"/>
                <a:ea typeface="Times New Roman"/>
                <a:cs typeface="Times New Roman"/>
              </a:rPr>
              <a:t>Талка</a:t>
            </a:r>
            <a:r>
              <a:rPr lang="ru-RU" sz="1800" dirty="0">
                <a:latin typeface="Times New Roman"/>
                <a:ea typeface="Times New Roman"/>
                <a:cs typeface="Times New Roman"/>
              </a:rPr>
              <a:t>»- емкостью 0,5 л, крепостью 40%, </a:t>
            </a:r>
            <a:r>
              <a:rPr lang="ru-RU" sz="1800" dirty="0" smtClean="0">
                <a:latin typeface="Times New Roman"/>
                <a:ea typeface="Times New Roman"/>
                <a:cs typeface="Times New Roman"/>
              </a:rPr>
              <a:t>дата розлива: </a:t>
            </a:r>
            <a:r>
              <a:rPr lang="ru-RU" sz="1800" dirty="0">
                <a:latin typeface="Times New Roman"/>
                <a:ea typeface="Times New Roman"/>
                <a:cs typeface="Times New Roman"/>
              </a:rPr>
              <a:t>15.04.2015, производства согласно этикетки и ФСМ ЗАО «Сибирский ЛВЗ», в количестве 1 бут.;</a:t>
            </a:r>
            <a:endParaRPr lang="ru-RU" sz="1600" dirty="0">
              <a:latin typeface="Cambria"/>
              <a:ea typeface="Times New Roman"/>
              <a:cs typeface="Times New Roman"/>
            </a:endParaRPr>
          </a:p>
          <a:p>
            <a:pPr algn="just">
              <a:lnSpc>
                <a:spcPct val="105000"/>
              </a:lnSpc>
              <a:spcAft>
                <a:spcPts val="0"/>
              </a:spcAft>
            </a:pPr>
            <a:r>
              <a:rPr lang="ru-RU" sz="1800" dirty="0">
                <a:latin typeface="Times New Roman"/>
                <a:ea typeface="Times New Roman"/>
                <a:cs typeface="Times New Roman"/>
              </a:rPr>
              <a:t>- водка «Лабиринт»- емкостью 0,5 л, крепостью 40%, </a:t>
            </a:r>
            <a:r>
              <a:rPr lang="ru-RU" sz="1800" dirty="0" smtClean="0">
                <a:latin typeface="Times New Roman"/>
                <a:ea typeface="Times New Roman"/>
                <a:cs typeface="Times New Roman"/>
              </a:rPr>
              <a:t>дата розлива: </a:t>
            </a:r>
            <a:r>
              <a:rPr lang="ru-RU" sz="1800" dirty="0">
                <a:latin typeface="Times New Roman"/>
                <a:ea typeface="Times New Roman"/>
                <a:cs typeface="Times New Roman"/>
              </a:rPr>
              <a:t>21.04.2013, производства согласно этикетки и </a:t>
            </a:r>
            <a:r>
              <a:rPr lang="ru-RU" sz="1800" dirty="0" smtClean="0">
                <a:latin typeface="Times New Roman"/>
                <a:ea typeface="Times New Roman"/>
                <a:cs typeface="Times New Roman"/>
              </a:rPr>
              <a:t>ФСМ:                                      </a:t>
            </a:r>
            <a:r>
              <a:rPr lang="ru-RU" sz="1800" dirty="0">
                <a:latin typeface="Times New Roman"/>
                <a:ea typeface="Times New Roman"/>
                <a:cs typeface="Times New Roman"/>
              </a:rPr>
              <a:t>ООО «ЛВЗ </a:t>
            </a:r>
            <a:r>
              <a:rPr lang="ru-RU" sz="1800" dirty="0" err="1">
                <a:latin typeface="Times New Roman"/>
                <a:ea typeface="Times New Roman"/>
                <a:cs typeface="Times New Roman"/>
              </a:rPr>
              <a:t>Серпуховский</a:t>
            </a:r>
            <a:r>
              <a:rPr lang="ru-RU" sz="1800" dirty="0">
                <a:latin typeface="Times New Roman"/>
                <a:ea typeface="Times New Roman"/>
                <a:cs typeface="Times New Roman"/>
              </a:rPr>
              <a:t>», в количестве 1 бут.;</a:t>
            </a:r>
            <a:endParaRPr lang="ru-RU" sz="1600" dirty="0">
              <a:latin typeface="Cambria"/>
              <a:ea typeface="Times New Roman"/>
              <a:cs typeface="Times New Roman"/>
            </a:endParaRPr>
          </a:p>
          <a:p>
            <a:pPr algn="just">
              <a:lnSpc>
                <a:spcPct val="105000"/>
              </a:lnSpc>
              <a:spcAft>
                <a:spcPts val="0"/>
              </a:spcAft>
            </a:pPr>
            <a:r>
              <a:rPr lang="ru-RU" sz="1800" dirty="0">
                <a:latin typeface="Times New Roman"/>
                <a:ea typeface="Times New Roman"/>
                <a:cs typeface="Times New Roman"/>
              </a:rPr>
              <a:t>- российский коньяк «Дар Каспия» - емкостью 0,5 л, крепостью 40%, </a:t>
            </a:r>
            <a:r>
              <a:rPr lang="ru-RU" sz="1800" dirty="0" smtClean="0">
                <a:latin typeface="Times New Roman"/>
                <a:ea typeface="Times New Roman"/>
                <a:cs typeface="Times New Roman"/>
              </a:rPr>
              <a:t>дата розлива </a:t>
            </a:r>
            <a:r>
              <a:rPr lang="ru-RU" sz="1800" dirty="0">
                <a:latin typeface="Times New Roman"/>
                <a:ea typeface="Times New Roman"/>
                <a:cs typeface="Times New Roman"/>
              </a:rPr>
              <a:t>отсутствует, производства согласно этикетки и </a:t>
            </a:r>
            <a:r>
              <a:rPr lang="ru-RU" sz="1800" dirty="0" smtClean="0">
                <a:latin typeface="Times New Roman"/>
                <a:ea typeface="Times New Roman"/>
                <a:cs typeface="Times New Roman"/>
              </a:rPr>
              <a:t>ФСМ:                     </a:t>
            </a:r>
            <a:r>
              <a:rPr lang="ru-RU" sz="1800" dirty="0">
                <a:latin typeface="Times New Roman"/>
                <a:ea typeface="Times New Roman"/>
                <a:cs typeface="Times New Roman"/>
              </a:rPr>
              <a:t>ООО «Каспий», в количестве 2 бут.;</a:t>
            </a:r>
            <a:endParaRPr lang="ru-RU" sz="1600" dirty="0">
              <a:latin typeface="Cambria"/>
              <a:ea typeface="Times New Roman"/>
              <a:cs typeface="Times New Roman"/>
            </a:endParaRPr>
          </a:p>
          <a:p>
            <a:pPr algn="just">
              <a:lnSpc>
                <a:spcPct val="105000"/>
              </a:lnSpc>
              <a:spcAft>
                <a:spcPts val="0"/>
              </a:spcAft>
            </a:pPr>
            <a:r>
              <a:rPr lang="ru-RU" sz="1800" dirty="0">
                <a:latin typeface="Times New Roman"/>
                <a:ea typeface="Times New Roman"/>
                <a:cs typeface="Times New Roman"/>
              </a:rPr>
              <a:t>- российский коньяк КВ «Лезгинка» - емкостью 0,25 л, крепостью 40%, </a:t>
            </a:r>
            <a:r>
              <a:rPr lang="ru-RU" sz="1800" dirty="0" smtClean="0">
                <a:latin typeface="Times New Roman"/>
                <a:ea typeface="Times New Roman"/>
                <a:cs typeface="Times New Roman"/>
              </a:rPr>
              <a:t>дата розлива: </a:t>
            </a:r>
            <a:r>
              <a:rPr lang="ru-RU" sz="1800" dirty="0">
                <a:latin typeface="Times New Roman"/>
                <a:ea typeface="Times New Roman"/>
                <a:cs typeface="Times New Roman"/>
              </a:rPr>
              <a:t>17.09.2015, производства согласно этикетки и </a:t>
            </a:r>
            <a:r>
              <a:rPr lang="ru-RU" sz="1800" dirty="0" smtClean="0">
                <a:latin typeface="Times New Roman"/>
                <a:ea typeface="Times New Roman"/>
                <a:cs typeface="Times New Roman"/>
              </a:rPr>
              <a:t>ФСМ: </a:t>
            </a:r>
            <a:r>
              <a:rPr lang="ru-RU" sz="1800" dirty="0">
                <a:latin typeface="Times New Roman"/>
                <a:ea typeface="Times New Roman"/>
                <a:cs typeface="Times New Roman"/>
              </a:rPr>
              <a:t>ГУП «</a:t>
            </a:r>
            <a:r>
              <a:rPr lang="ru-RU" sz="1800" dirty="0" err="1">
                <a:latin typeface="Times New Roman"/>
                <a:ea typeface="Times New Roman"/>
                <a:cs typeface="Times New Roman"/>
              </a:rPr>
              <a:t>Кизлярский</a:t>
            </a:r>
            <a:r>
              <a:rPr lang="ru-RU" sz="1800" dirty="0">
                <a:latin typeface="Times New Roman"/>
                <a:ea typeface="Times New Roman"/>
                <a:cs typeface="Times New Roman"/>
              </a:rPr>
              <a:t> коньячный завод», в количестве 2 бут</a:t>
            </a:r>
            <a:r>
              <a:rPr lang="ru-RU" sz="1800" dirty="0" smtClean="0">
                <a:latin typeface="Times New Roman"/>
                <a:ea typeface="Times New Roman"/>
                <a:cs typeface="Times New Roman"/>
              </a:rPr>
              <a:t>.;</a:t>
            </a:r>
          </a:p>
          <a:p>
            <a:pPr algn="just">
              <a:lnSpc>
                <a:spcPct val="105000"/>
              </a:lnSpc>
              <a:spcAft>
                <a:spcPts val="0"/>
              </a:spcAft>
            </a:pPr>
            <a:r>
              <a:rPr lang="ru-RU" sz="1800" dirty="0" smtClean="0">
                <a:latin typeface="Times New Roman"/>
                <a:ea typeface="Times New Roman"/>
                <a:cs typeface="Times New Roman"/>
              </a:rPr>
              <a:t>-</a:t>
            </a:r>
            <a:r>
              <a:rPr lang="ru-RU" sz="1800" dirty="0">
                <a:latin typeface="Times New Roman"/>
                <a:ea typeface="Times New Roman"/>
                <a:cs typeface="Times New Roman"/>
              </a:rPr>
              <a:t> российский коньяк «</a:t>
            </a:r>
            <a:r>
              <a:rPr lang="ru-RU" sz="1800" dirty="0" smtClean="0">
                <a:latin typeface="Times New Roman"/>
                <a:ea typeface="Times New Roman"/>
                <a:cs typeface="Times New Roman"/>
              </a:rPr>
              <a:t>Дербентская </a:t>
            </a:r>
            <a:r>
              <a:rPr lang="ru-RU" sz="1800" dirty="0">
                <a:latin typeface="Times New Roman"/>
                <a:ea typeface="Times New Roman"/>
                <a:cs typeface="Times New Roman"/>
              </a:rPr>
              <a:t>стена» - емкостью 0,5 л, крепостью 40%, </a:t>
            </a:r>
            <a:r>
              <a:rPr lang="ru-RU" sz="1800" dirty="0" err="1" smtClean="0">
                <a:latin typeface="Times New Roman"/>
                <a:ea typeface="Times New Roman"/>
                <a:cs typeface="Times New Roman"/>
              </a:rPr>
              <a:t>датарозлива</a:t>
            </a:r>
            <a:r>
              <a:rPr lang="ru-RU" sz="18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1800" dirty="0">
                <a:latin typeface="Times New Roman"/>
                <a:ea typeface="Times New Roman"/>
                <a:cs typeface="Times New Roman"/>
              </a:rPr>
              <a:t>отсутствует, производства согласно этикетки и </a:t>
            </a:r>
            <a:r>
              <a:rPr lang="ru-RU" sz="1800" dirty="0" smtClean="0">
                <a:latin typeface="Times New Roman"/>
                <a:ea typeface="Times New Roman"/>
                <a:cs typeface="Times New Roman"/>
              </a:rPr>
              <a:t>ФСМ: </a:t>
            </a:r>
            <a:r>
              <a:rPr lang="ru-RU" sz="1800" dirty="0">
                <a:latin typeface="Times New Roman"/>
                <a:ea typeface="Times New Roman"/>
                <a:cs typeface="Times New Roman"/>
              </a:rPr>
              <a:t>ООО "Каспий", в количестве 1 бут</a:t>
            </a:r>
            <a:r>
              <a:rPr lang="ru-RU" sz="1800" dirty="0" smtClean="0">
                <a:latin typeface="Times New Roman"/>
                <a:ea typeface="Times New Roman"/>
                <a:cs typeface="Times New Roman"/>
              </a:rPr>
              <a:t>.,</a:t>
            </a:r>
            <a:r>
              <a:rPr lang="ru-RU" sz="1600" dirty="0" smtClean="0">
                <a:latin typeface="Cambria"/>
                <a:ea typeface="Times New Roman"/>
                <a:cs typeface="Times New Roman"/>
              </a:rPr>
              <a:t> </a:t>
            </a:r>
            <a:r>
              <a:rPr lang="ru-RU" sz="1800" b="1" dirty="0" smtClean="0">
                <a:latin typeface="Times New Roman"/>
                <a:ea typeface="Times New Roman"/>
              </a:rPr>
              <a:t>всего </a:t>
            </a:r>
            <a:r>
              <a:rPr lang="ru-RU" sz="1800" b="1" dirty="0">
                <a:latin typeface="Times New Roman"/>
                <a:ea typeface="Times New Roman"/>
              </a:rPr>
              <a:t>85 (восемьдесят пять) </a:t>
            </a:r>
            <a:r>
              <a:rPr lang="ru-RU" sz="1800" b="1" dirty="0" smtClean="0">
                <a:latin typeface="Times New Roman"/>
                <a:ea typeface="Times New Roman"/>
              </a:rPr>
              <a:t>бутылок</a:t>
            </a:r>
            <a:r>
              <a:rPr lang="ru-RU" sz="1800" dirty="0" smtClean="0">
                <a:latin typeface="Times New Roman"/>
                <a:ea typeface="Times New Roman"/>
              </a:rPr>
              <a:t>.</a:t>
            </a:r>
          </a:p>
          <a:p>
            <a:pPr algn="just">
              <a:lnSpc>
                <a:spcPct val="105000"/>
              </a:lnSpc>
              <a:spcAft>
                <a:spcPts val="0"/>
              </a:spcAft>
            </a:pPr>
            <a:endParaRPr lang="ru-RU" sz="1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</a:endParaRPr>
          </a:p>
          <a:p>
            <a:pPr algn="just">
              <a:lnSpc>
                <a:spcPct val="105000"/>
              </a:lnSpc>
              <a:spcAft>
                <a:spcPts val="0"/>
              </a:spcAft>
            </a:pPr>
            <a:endParaRPr lang="ru-RU" sz="1800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</a:endParaRPr>
          </a:p>
          <a:p>
            <a:pPr marL="45720" indent="0" algn="just">
              <a:lnSpc>
                <a:spcPct val="105000"/>
              </a:lnSpc>
              <a:spcAft>
                <a:spcPts val="0"/>
              </a:spcAft>
              <a:buNone/>
            </a:pPr>
            <a:endParaRPr lang="ru-RU" sz="1700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" indent="0" algn="just">
              <a:lnSpc>
                <a:spcPct val="105000"/>
              </a:lnSpc>
              <a:spcAft>
                <a:spcPts val="0"/>
              </a:spcAft>
              <a:buNone/>
            </a:pPr>
            <a:endParaRPr lang="ru-RU" sz="17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" indent="0" algn="just">
              <a:lnSpc>
                <a:spcPct val="105000"/>
              </a:lnSpc>
              <a:spcAft>
                <a:spcPts val="0"/>
              </a:spcAft>
              <a:buNone/>
            </a:pPr>
            <a:endParaRPr lang="ru-RU" sz="1700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 algn="just">
              <a:buFontTx/>
              <a:buChar char="-"/>
            </a:pPr>
            <a:endParaRPr lang="ru-RU" sz="1700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1" name="Picture 3" descr="Z:\10. Отдел КМ… в сфере оборота\ОБЩАЯ (все проверки 2016)\РОЗНИЦА\6 - 10 ООО Престиж\медиа\IMG_1941.JPG"/>
          <p:cNvPicPr>
            <a:picLocks noChangeAspect="1" noChangeArrowheads="1"/>
          </p:cNvPicPr>
          <p:nvPr/>
        </p:nvPicPr>
        <p:blipFill>
          <a:blip r:embed="rId2"/>
          <a:srcRect r="39353"/>
          <a:stretch>
            <a:fillRect/>
          </a:stretch>
        </p:blipFill>
        <p:spPr bwMode="auto">
          <a:xfrm>
            <a:off x="3076" y="3573016"/>
            <a:ext cx="4357686" cy="3284984"/>
          </a:xfrm>
          <a:prstGeom prst="rect">
            <a:avLst/>
          </a:prstGeom>
          <a:noFill/>
        </p:spPr>
      </p:pic>
      <p:sp>
        <p:nvSpPr>
          <p:cNvPr id="6" name="Стрелка вправо 5"/>
          <p:cNvSpPr/>
          <p:nvPr/>
        </p:nvSpPr>
        <p:spPr>
          <a:xfrm>
            <a:off x="2786050" y="4357694"/>
            <a:ext cx="1571636" cy="1522428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prstClr val="black"/>
                </a:solidFill>
              </a:rPr>
              <a:t>Алкогольная продукция с признаками подделки ФСМ</a:t>
            </a:r>
            <a:endParaRPr lang="ru-RU" sz="1100" dirty="0">
              <a:solidFill>
                <a:prstClr val="black"/>
              </a:solidFill>
            </a:endParaRPr>
          </a:p>
        </p:txBody>
      </p:sp>
      <p:pic>
        <p:nvPicPr>
          <p:cNvPr id="7" name="Picture 3" descr="Y:\10. Отдел КМ… в сфере оборота\ОБЩАЯ (все проверки 2016)\РОЗНИЦА\6 - 10 ООО Престиж\медиа\IMG_194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282" t="11176" r="33760"/>
          <a:stretch/>
        </p:blipFill>
        <p:spPr bwMode="auto">
          <a:xfrm>
            <a:off x="4360762" y="3573016"/>
            <a:ext cx="4783238" cy="328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5771430"/>
            <a:ext cx="3713163" cy="107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Стрелка влево 9"/>
          <p:cNvSpPr/>
          <p:nvPr/>
        </p:nvSpPr>
        <p:spPr>
          <a:xfrm>
            <a:off x="3643306" y="3571876"/>
            <a:ext cx="1571636" cy="1296144"/>
          </a:xfrm>
          <a:prstGeom prst="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black"/>
                </a:solidFill>
              </a:rPr>
              <a:t>Алкогольная продукция с признаками подделки ФСМ</a:t>
            </a:r>
            <a:endParaRPr lang="ru-RU" sz="1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08363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857231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Содержимое 14"/>
          <p:cNvSpPr>
            <a:spLocks noGrp="1"/>
          </p:cNvSpPr>
          <p:nvPr>
            <p:ph idx="1"/>
          </p:nvPr>
        </p:nvSpPr>
        <p:spPr>
          <a:xfrm>
            <a:off x="0" y="642918"/>
            <a:ext cx="9144000" cy="2643206"/>
          </a:xfrm>
          <a:ln>
            <a:noFill/>
          </a:ln>
        </p:spPr>
        <p:txBody>
          <a:bodyPr>
            <a:noAutofit/>
          </a:bodyPr>
          <a:lstStyle/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1500" dirty="0" smtClean="0">
                <a:ln>
                  <a:solidFill>
                    <a:schemeClr val="tx1"/>
                  </a:solidFill>
                </a:ln>
                <a:solidFill>
                  <a:srgbClr val="0072C8"/>
                </a:solidFill>
                <a:latin typeface="Courier New" pitchFamily="49" charset="0"/>
                <a:cs typeface="Courier New" pitchFamily="49" charset="0"/>
              </a:rPr>
              <a:t>По факту  продажи товаров и продукции без маркировки и (или) нанесения информации, предусмотренной законодательством Российской Федерации, в случае если такая маркировка и (или) нанесение такой информации обязательны в </a:t>
            </a:r>
            <a:r>
              <a:rPr lang="ru-RU" sz="1500" dirty="0" smtClean="0">
                <a:ln>
                  <a:solidFill>
                    <a:schemeClr val="tx1"/>
                  </a:solidFill>
                </a:ln>
                <a:solidFill>
                  <a:srgbClr val="0072C8"/>
                </a:solidFill>
                <a:latin typeface="Courier New" pitchFamily="49" charset="0"/>
                <a:cs typeface="Courier New" pitchFamily="49" charset="0"/>
              </a:rPr>
              <a:t>отношении </a:t>
            </a:r>
            <a:r>
              <a:rPr lang="ru-RU" sz="1500" dirty="0" smtClean="0">
                <a:ln>
                  <a:solidFill>
                    <a:schemeClr val="tx1"/>
                  </a:solidFill>
                </a:ln>
                <a:solidFill>
                  <a:srgbClr val="0072C8"/>
                </a:solidFill>
                <a:latin typeface="Courier New" pitchFamily="49" charset="0"/>
                <a:cs typeface="Courier New" pitchFamily="49" charset="0"/>
              </a:rPr>
              <a:t>ООО «Престиж»  возбуждено дело об административном правонарушении по части 4 статьи 15.12 КоАП РФ и проведено административное расследование. </a:t>
            </a:r>
            <a:br>
              <a:rPr lang="ru-RU" sz="1500" dirty="0" smtClean="0">
                <a:ln>
                  <a:solidFill>
                    <a:schemeClr val="tx1"/>
                  </a:solidFill>
                </a:ln>
                <a:solidFill>
                  <a:srgbClr val="0072C8"/>
                </a:solidFill>
                <a:latin typeface="Courier New" pitchFamily="49" charset="0"/>
                <a:cs typeface="Courier New" pitchFamily="49" charset="0"/>
              </a:rPr>
            </a:br>
            <a:r>
              <a:rPr lang="ru-RU" sz="1500" dirty="0" smtClean="0">
                <a:ln>
                  <a:solidFill>
                    <a:schemeClr val="tx1"/>
                  </a:solidFill>
                </a:ln>
                <a:solidFill>
                  <a:srgbClr val="0072C8"/>
                </a:solidFill>
                <a:latin typeface="Courier New" pitchFamily="49" charset="0"/>
                <a:cs typeface="Courier New" pitchFamily="49" charset="0"/>
              </a:rPr>
              <a:t> Образцы вышеуказанной алкогольной продукции направлены на экспертизу в Экспертно-криминалистический центр при УМВД России по Хабаровскому краю для проверки подлинности федеральных специальных и акцизных марок.</a:t>
            </a:r>
          </a:p>
          <a:p>
            <a:pPr>
              <a:buNone/>
            </a:pPr>
            <a:endParaRPr lang="ru-RU" sz="1100" dirty="0"/>
          </a:p>
        </p:txBody>
      </p:sp>
      <p:sp>
        <p:nvSpPr>
          <p:cNvPr id="17" name="TextBox 16"/>
          <p:cNvSpPr txBox="1"/>
          <p:nvPr/>
        </p:nvSpPr>
        <p:spPr>
          <a:xfrm>
            <a:off x="2105372" y="3441680"/>
            <a:ext cx="5000628" cy="3046988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190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ru-RU" sz="1600" b="1" dirty="0" smtClean="0">
                <a:solidFill>
                  <a:srgbClr val="FF0000"/>
                </a:solidFill>
              </a:rPr>
              <a:t>Заключение </a:t>
            </a:r>
            <a:r>
              <a:rPr lang="ru-RU" sz="1600" b="1" dirty="0">
                <a:solidFill>
                  <a:srgbClr val="FF0000"/>
                </a:solidFill>
              </a:rPr>
              <a:t>эксперта экспертно-криминалистического центра УМВД Российской Федерации по </a:t>
            </a:r>
            <a:r>
              <a:rPr lang="ru-RU" sz="1600" b="1" dirty="0" smtClean="0">
                <a:solidFill>
                  <a:srgbClr val="FF0000"/>
                </a:solidFill>
              </a:rPr>
              <a:t>Хабаровскому </a:t>
            </a:r>
            <a:r>
              <a:rPr lang="ru-RU" sz="1600" b="1" dirty="0">
                <a:solidFill>
                  <a:srgbClr val="FF0000"/>
                </a:solidFill>
              </a:rPr>
              <a:t>краю </a:t>
            </a:r>
            <a:r>
              <a:rPr lang="ru-RU" sz="1600" b="1" dirty="0" smtClean="0">
                <a:solidFill>
                  <a:srgbClr val="FF0000"/>
                </a:solidFill>
              </a:rPr>
              <a:t>от </a:t>
            </a:r>
            <a:r>
              <a:rPr lang="ru-RU" sz="1600" b="1" dirty="0">
                <a:solidFill>
                  <a:srgbClr val="FF0000"/>
                </a:solidFill>
              </a:rPr>
              <a:t>435-Э от 27.04.2016:</a:t>
            </a:r>
          </a:p>
          <a:p>
            <a:pPr algn="ctr">
              <a:lnSpc>
                <a:spcPct val="150000"/>
              </a:lnSpc>
              <a:defRPr/>
            </a:pPr>
            <a:r>
              <a:rPr lang="ru-RU" sz="1600" b="1" dirty="0" smtClean="0">
                <a:solidFill>
                  <a:srgbClr val="FF0000"/>
                </a:solidFill>
              </a:rPr>
              <a:t>«Федеральные </a:t>
            </a:r>
            <a:r>
              <a:rPr lang="ru-RU" sz="1600" b="1" dirty="0">
                <a:solidFill>
                  <a:srgbClr val="FF0000"/>
                </a:solidFill>
              </a:rPr>
              <a:t>специальные </a:t>
            </a:r>
            <a:r>
              <a:rPr lang="ru-RU" sz="1600" b="1" dirty="0" smtClean="0">
                <a:solidFill>
                  <a:srgbClr val="FF0000"/>
                </a:solidFill>
              </a:rPr>
              <a:t>и акцизные марки </a:t>
            </a:r>
            <a:r>
              <a:rPr lang="ru-RU" sz="1600" b="1" dirty="0">
                <a:solidFill>
                  <a:srgbClr val="FF0000"/>
                </a:solidFill>
              </a:rPr>
              <a:t>нанесенные на </a:t>
            </a:r>
            <a:r>
              <a:rPr lang="ru-RU" sz="1600" b="1" dirty="0" smtClean="0">
                <a:solidFill>
                  <a:srgbClr val="FF0000"/>
                </a:solidFill>
              </a:rPr>
              <a:t>изъятую алкогольную </a:t>
            </a:r>
            <a:r>
              <a:rPr lang="ru-RU" sz="1600" b="1" dirty="0">
                <a:solidFill>
                  <a:srgbClr val="FF0000"/>
                </a:solidFill>
              </a:rPr>
              <a:t>продукцию признаны изготовленными не Федеральным государственным унитарным предприятием «Гознак</a:t>
            </a:r>
            <a:r>
              <a:rPr lang="ru-RU" sz="1600" b="1" dirty="0" smtClean="0">
                <a:solidFill>
                  <a:srgbClr val="FF0000"/>
                </a:solidFill>
              </a:rPr>
              <a:t>»</a:t>
            </a:r>
            <a:endParaRPr lang="ru-RU" sz="1600" b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Y:\10. Отдел КМ… в сфере оборота\ОБЩАЯ (все проверки 2016)\РОЗНИЦА\6 - 10 ООО Престиж\15.12\О проведенных контрольных мероприятиях в отношении Нестеренко З.А\Новая папка\ehkspertiza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441680"/>
            <a:ext cx="2148532" cy="3416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Y:\10. Отдел КМ… в сфере оборота\ОБЩАЯ (все проверки 2016)\РОЗНИЦА\6 - 10 ООО Престиж\15.12\О проведенных контрольных мероприятиях в отношении Нестеренко З.А\Новая папка\image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973" y="3441680"/>
            <a:ext cx="2092399" cy="3416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63238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0" y="1051106"/>
            <a:ext cx="5857884" cy="2276872"/>
          </a:xfrm>
          <a:ln>
            <a:solidFill>
              <a:srgbClr val="FF0000"/>
            </a:solidFill>
          </a:ln>
        </p:spPr>
        <p:txBody>
          <a:bodyPr>
            <a:normAutofit fontScale="77500" lnSpcReduction="20000"/>
          </a:bodyPr>
          <a:lstStyle/>
          <a:p>
            <a:pPr marL="0" lvl="0" indent="0" algn="ctr">
              <a:spcBef>
                <a:spcPts val="0"/>
              </a:spcBef>
              <a:buClrTx/>
              <a:buSzTx/>
              <a:buNone/>
            </a:pPr>
            <a:r>
              <a:rPr lang="ru-RU" sz="2900" dirty="0" smtClean="0">
                <a:ln>
                  <a:solidFill>
                    <a:schemeClr val="tx1"/>
                  </a:solidFill>
                </a:ln>
                <a:solidFill>
                  <a:schemeClr val="accent2"/>
                </a:solidFill>
                <a:effectLst>
                  <a:glow rad="228600">
                    <a:schemeClr val="tx2">
                      <a:lumMod val="60000"/>
                      <a:lumOff val="40000"/>
                      <a:alpha val="40000"/>
                    </a:schemeClr>
                  </a:glow>
                </a:effectLst>
                <a:latin typeface="Century Gothic"/>
              </a:rPr>
              <a:t>По результатам проведения административного расследования,  в отношении ООО «Престиж» и его руководителя, составлены протоколы об административных правонарушениях по части  4  статьи  15.12 КоАП РФ и переданы для рассмотрения в судебные органы.</a:t>
            </a:r>
            <a:endParaRPr lang="ru-RU" sz="2900" dirty="0">
              <a:ln>
                <a:solidFill>
                  <a:schemeClr val="tx1"/>
                </a:solidFill>
              </a:ln>
              <a:solidFill>
                <a:schemeClr val="accent2"/>
              </a:solidFill>
              <a:effectLst>
                <a:glow rad="228600">
                  <a:schemeClr val="tx2">
                    <a:lumMod val="60000"/>
                    <a:lumOff val="40000"/>
                    <a:alpha val="40000"/>
                  </a:schemeClr>
                </a:glow>
              </a:effectLst>
              <a:latin typeface="Century Gothic"/>
            </a:endParaRPr>
          </a:p>
          <a:p>
            <a:endParaRPr lang="ru-RU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24563" y="0"/>
            <a:ext cx="9168563" cy="1071570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 descr="Y:\10. Отдел КМ… в сфере оборота\ОБЩАЯ (все проверки 2016)\РОЗНИЦА\6 - 10 ООО Престиж\15.12\О проведенных контрольных мероприятиях в отношении Нестеренко З.А\Новая папка\icon175x175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2262" y="3444317"/>
            <a:ext cx="1666875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Y:\10. Отдел КМ… в сфере оборота\ОБЩАЯ (все проверки 2016)\РОЗНИЦА\6 - 10 ООО Престиж\15.12\О проведенных контрольных мероприятиях в отношении Нестеренко З.А\Новая папка\isk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2262" y="5111192"/>
            <a:ext cx="2095922" cy="1746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Y:\10. Отдел КМ… в сфере оборота\ОБЩАЯ (все проверки 2016)\РОЗНИЦА\6 - 10 ООО Престиж\15.12\О проведенных контрольных мероприятиях в отношении Нестеренко З.А\Новая папка\sudebnye-del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356992"/>
            <a:ext cx="4064000" cy="3501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Y:\10. Отдел КМ… в сфере оборота\ОБЩАЯ (все проверки 2016)\РОЗНИЦА\6 - 10 ООО Престиж\15.12\О проведенных контрольных мероприятиях в отношении Нестеренко З.А\Новая папка\sud_2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1240"/>
          <a:stretch/>
        </p:blipFill>
        <p:spPr bwMode="auto">
          <a:xfrm>
            <a:off x="5868144" y="1071570"/>
            <a:ext cx="3275856" cy="3509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6228184" y="4581128"/>
            <a:ext cx="2915816" cy="22768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Дополнительно материалы  дела об административном правонарушении переданы в правоохранительные органы для возбуждения уголовного дела по части 4 статьи 327.1 Уголовного кодекса Российской Федерации!!!</a:t>
            </a:r>
          </a:p>
        </p:txBody>
      </p:sp>
    </p:spTree>
    <p:extLst>
      <p:ext uri="{BB962C8B-B14F-4D97-AF65-F5344CB8AC3E}">
        <p14:creationId xmlns:p14="http://schemas.microsoft.com/office/powerpoint/2010/main" xmlns="" val="1358377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1221</TotalTime>
  <Words>473</Words>
  <Application>Microsoft Office PowerPoint</Application>
  <PresentationFormat>Экран (4:3)</PresentationFormat>
  <Paragraphs>42</Paragraphs>
  <Slides>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Воздушный поток</vt:lpstr>
      <vt:lpstr>Трек</vt:lpstr>
      <vt:lpstr>Слайд 1</vt:lpstr>
      <vt:lpstr>В рамках проведения мероприятий по наблюдению за соблюдением обязательных требований организациями, осуществляющими розничную продажу алкогольной продукции  в поселке Прогресс Амурской области 21.04.2016 в магазине «Центральный», в котором осуществляет деятельность  ООО «Престиж» (ИНН 2806005745), расположенном по адресу: 676790, Амурская область, пгт. Прогресс, ул. Ленинградская, 38, при визуальном осмотре витрины с  алкогольной продукцией  выявлена продукция, в том числе маркированная поддельными федеральными  специальными и акцизными марками именно в нарушение пп. 3.1. и 4.1 Перечня реквизитов и элементов защиты ФСМ, утвержденного Приказом Федеральной службы по регулированию алкогольного рынка от 12.07.2012 № 191 и в нарушение пп. 3.1. и пп. 4.1 Перечня реквизитов и элементов защиты АМ, утвержденного Приказом Федеральной таможенной службы от 09.10.2012 № 2017 – на оборотной стороне марки отсутствуют гильоширные розетки с аббревиатурой «РФ», имитирована защитная нить шириной 4 мм., отсутствует поляризационный эффект и люминесценция под воздействием ультрафиолетового излучения. Кроме того ООО «Престиж» не имеет действующей лицензии на право розничной продажи алкогольной продукции. 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Проведение мероприятий по наблюдению за соблюдением обязательных требований организациями, осуществляющими розничную продажу алкогольной продукции   на территории                               г. Владивостока в сентября 2015 года</dc:title>
  <dc:creator>Крамаренко</dc:creator>
  <cp:lastModifiedBy>VasilievVB</cp:lastModifiedBy>
  <cp:revision>136</cp:revision>
  <cp:lastPrinted>2015-10-23T06:16:58Z</cp:lastPrinted>
  <dcterms:created xsi:type="dcterms:W3CDTF">2015-10-07T12:39:03Z</dcterms:created>
  <dcterms:modified xsi:type="dcterms:W3CDTF">2016-05-25T08:47:19Z</dcterms:modified>
</cp:coreProperties>
</file>