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276" r:id="rId3"/>
    <p:sldId id="263" r:id="rId4"/>
    <p:sldId id="279" r:id="rId5"/>
    <p:sldId id="280" r:id="rId6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C00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204" autoAdjust="0"/>
    <p:restoredTop sz="94643" autoAdjust="0"/>
  </p:normalViewPr>
  <p:slideViewPr>
    <p:cSldViewPr>
      <p:cViewPr varScale="1">
        <p:scale>
          <a:sx n="86" d="100"/>
          <a:sy n="86" d="100"/>
        </p:scale>
        <p:origin x="-10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3589B4-F045-4395-9C7A-4842A36FF0AE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3F001-E513-421D-9614-CF1CB119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9486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C3F001-E513-421D-9614-CF1CB119D6F6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9778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://eao.er.ru/media/userdata/news/2013/10/28/f2a5850df573e1d3f7f5a116fbe589f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928802"/>
            <a:ext cx="8143932" cy="471490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8712967" cy="2321926"/>
          </a:xfrm>
        </p:spPr>
        <p:txBody>
          <a:bodyPr>
            <a:noAutofit/>
          </a:bodyPr>
          <a:lstStyle/>
          <a:p>
            <a:pPr algn="ctr"/>
            <a:r>
              <a:rPr lang="ru-RU" sz="20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/>
                <a:latin typeface="Arial Black" pitchFamily="34" charset="0"/>
              </a:rPr>
              <a:t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</a:t>
            </a:r>
            <a:r>
              <a:rPr lang="ru-RU" sz="2000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/>
                <a:latin typeface="Arial Black" pitchFamily="34" charset="0"/>
              </a:rPr>
              <a:t>Межрегиональным управлением Федеральной службы по регулированию алкогольного рынка по Дальневосточному федеральному округу</a:t>
            </a:r>
            <a:r>
              <a:rPr lang="ru-RU" sz="2000" i="1" cap="small" dirty="0" smtClean="0">
                <a:solidFill>
                  <a:srgbClr val="FF0000"/>
                </a:solidFill>
                <a:effectLst/>
                <a:latin typeface="Arial Black" pitchFamily="34" charset="0"/>
              </a:rPr>
              <a:t/>
            </a:r>
            <a:br>
              <a:rPr lang="ru-RU" sz="2000" i="1" cap="small" dirty="0" smtClean="0">
                <a:solidFill>
                  <a:srgbClr val="FF0000"/>
                </a:solidFill>
                <a:effectLst/>
                <a:latin typeface="Arial Black" pitchFamily="34" charset="0"/>
              </a:rPr>
            </a:br>
            <a:r>
              <a:rPr lang="ru-RU" sz="2000" b="1" i="1" cap="small" dirty="0" smtClean="0">
                <a:ln w="500">
                  <a:solidFill>
                    <a:srgbClr val="1F497D">
                      <a:shade val="20000"/>
                      <a:satMod val="120000"/>
                    </a:srgbClr>
                  </a:solidFill>
                </a:ln>
                <a:solidFill>
                  <a:srgbClr val="FF0000"/>
                </a:solidFill>
                <a:effectLst/>
                <a:latin typeface="Arial Black" pitchFamily="34" charset="0"/>
              </a:rPr>
              <a:t>в Еврейской автономной области в мае 2016 года</a:t>
            </a:r>
            <a:endParaRPr lang="ru-RU" sz="2000" b="1" i="1" cap="small" dirty="0">
              <a:solidFill>
                <a:srgbClr val="FF0000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5249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1472" y="4429132"/>
            <a:ext cx="8001056" cy="24288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ctr">
              <a:lnSpc>
                <a:spcPct val="95000"/>
              </a:lnSpc>
            </a:pP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 рамках проведения мероприятий по наблюдению за соблюдением обязательных требований организациями, осуществляющими розничную продажу алкогольной продукции на территории Еврейской автономной области в магазине, принадлежащем ООО «Невада» (ИНН 7904504269),</a:t>
            </a: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расположенном </a:t>
            </a: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 адресу: Еврейская автономная область, с. Ленинское, ул. </a:t>
            </a:r>
            <a:r>
              <a:rPr lang="ru-RU" sz="1600" b="1" dirty="0" err="1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Кагыкина</a:t>
            </a: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, д. 1, помещение 1 при визуальном осмотре витрины с находящейся на ней алкогольной продукцией для розничной продажи была выявлена алкогольная продукция, маркированная  поддельными федеральными  специальными марками (далее - ФСМ</a:t>
            </a: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), розничная продажа которой осуществлялась без документов, подтверждающих </a:t>
            </a:r>
            <a:r>
              <a:rPr lang="ru-RU" sz="1600" b="1" dirty="0" smtClean="0">
                <a:solidFill>
                  <a:srgbClr val="FFC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легальность ее производства и оборота</a:t>
            </a:r>
            <a:endParaRPr lang="ru-RU" sz="1600" b="1" dirty="0">
              <a:solidFill>
                <a:srgbClr val="FFC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pic>
        <p:nvPicPr>
          <p:cNvPr id="5121" name="Picture 1" descr="IMG_12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071546"/>
            <a:ext cx="7786742" cy="360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2928" cy="72008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400" b="1" i="1" dirty="0">
                <a:solidFill>
                  <a:srgbClr val="7030A0"/>
                </a:solidFill>
                <a:latin typeface="Arial Black" pitchFamily="34" charset="0"/>
              </a:rPr>
              <a:t>В </a:t>
            </a:r>
            <a:r>
              <a:rPr lang="ru-RU" sz="1400" b="1" i="1" dirty="0" smtClean="0">
                <a:solidFill>
                  <a:srgbClr val="7030A0"/>
                </a:solidFill>
                <a:latin typeface="Arial Black" pitchFamily="34" charset="0"/>
              </a:rPr>
              <a:t>складском помещении, принадлежащем </a:t>
            </a:r>
            <a:r>
              <a:rPr lang="ru-RU" sz="1400" b="1" i="1" dirty="0">
                <a:solidFill>
                  <a:srgbClr val="7030A0"/>
                </a:solidFill>
                <a:latin typeface="Arial Black" pitchFamily="34" charset="0"/>
              </a:rPr>
              <a:t>ООО </a:t>
            </a:r>
            <a:r>
              <a:rPr lang="ru-RU" sz="1400" b="1" i="1" dirty="0" smtClean="0">
                <a:solidFill>
                  <a:srgbClr val="7030A0"/>
                </a:solidFill>
                <a:latin typeface="Arial Black" pitchFamily="34" charset="0"/>
              </a:rPr>
              <a:t>«Флагман», </a:t>
            </a:r>
            <a:r>
              <a:rPr lang="ru-RU" sz="1400" b="1" i="1" dirty="0">
                <a:solidFill>
                  <a:srgbClr val="7030A0"/>
                </a:solidFill>
                <a:latin typeface="Arial Black" pitchFamily="34" charset="0"/>
              </a:rPr>
              <a:t>при </a:t>
            </a:r>
            <a:r>
              <a:rPr lang="ru-RU" sz="1400" b="1" i="1" dirty="0" smtClean="0">
                <a:solidFill>
                  <a:srgbClr val="7030A0"/>
                </a:solidFill>
                <a:latin typeface="Arial Black" pitchFamily="34" charset="0"/>
              </a:rPr>
              <a:t>осмотре была </a:t>
            </a:r>
            <a:r>
              <a:rPr lang="ru-RU" sz="1400" b="1" i="1" dirty="0">
                <a:solidFill>
                  <a:srgbClr val="7030A0"/>
                </a:solidFill>
                <a:latin typeface="Arial Black" pitchFamily="34" charset="0"/>
              </a:rPr>
              <a:t>обнаружена алкогольная продукция, маркированная ФСМ с признаками подделки:</a:t>
            </a:r>
            <a:endParaRPr lang="ru-RU" sz="1600" b="1" i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71472" y="1285860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проведения осмотра витрины магазина</a:t>
            </a:r>
          </a:p>
          <a:p>
            <a:pPr algn="ctr"/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«Невада»был установлен оборот алкогольной продукции:</a:t>
            </a:r>
            <a:endParaRPr lang="ru-RU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7158" y="5357826"/>
            <a:ext cx="8429684" cy="95410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- водка «Русский изумруд люкс», емкостью 0,5 л, крепостью 40%, даты розлива 20.07.2013, производства ООО «Буйнакский водочный завод»,;</a:t>
            </a:r>
          </a:p>
          <a:p>
            <a:r>
              <a:rPr lang="ru-RU" sz="1400" dirty="0" smtClean="0"/>
              <a:t>- водка «</a:t>
            </a:r>
            <a:r>
              <a:rPr lang="en-US" sz="1400" dirty="0" err="1" smtClean="0"/>
              <a:t>Berloga</a:t>
            </a:r>
            <a:r>
              <a:rPr lang="en-US" sz="1400" dirty="0" smtClean="0"/>
              <a:t> Gold</a:t>
            </a:r>
            <a:r>
              <a:rPr lang="ru-RU" sz="1400" dirty="0" smtClean="0"/>
              <a:t>» (Берлога золотая), емкостью 0,25 л, крепостью 40, даты розлива 23.07.2012, производства ООО «</a:t>
            </a:r>
            <a:r>
              <a:rPr lang="ru-RU" sz="1400" dirty="0" err="1" smtClean="0"/>
              <a:t>Нализ</a:t>
            </a:r>
            <a:r>
              <a:rPr lang="ru-RU" sz="1400" dirty="0" smtClean="0"/>
              <a:t>».</a:t>
            </a:r>
            <a:endParaRPr lang="ru-RU" sz="1400" dirty="0"/>
          </a:p>
        </p:txBody>
      </p:sp>
      <p:pic>
        <p:nvPicPr>
          <p:cNvPr id="1026" name="Picture 2" descr="IMG_12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00240"/>
            <a:ext cx="421484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G_126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000240"/>
            <a:ext cx="4000528" cy="303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Стрелка вправо 17"/>
          <p:cNvSpPr/>
          <p:nvPr/>
        </p:nvSpPr>
        <p:spPr>
          <a:xfrm>
            <a:off x="857224" y="3214686"/>
            <a:ext cx="1357322" cy="21431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Стрелка влево 19"/>
          <p:cNvSpPr/>
          <p:nvPr/>
        </p:nvSpPr>
        <p:spPr>
          <a:xfrm>
            <a:off x="6643702" y="3786190"/>
            <a:ext cx="1214446" cy="214314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934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1472" y="1643050"/>
            <a:ext cx="3643338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Алкогольная продукция изъята и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направлена в Экспертно-криминалистический центр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УМВД России по Хабаровскому краю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для проведение экспертизы подлинности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федеральных специальных марок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4000504"/>
            <a:ext cx="3643338" cy="20621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Согласно заключению эксперта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от 13.05.2016 № 468-Э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федеральные специальные марки,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нанесенные на выявленную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в ООО «Невада»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алкогольную продукцию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изготовлены не производством ФГУП «</a:t>
            </a:r>
            <a:r>
              <a:rPr lang="ru-RU" sz="1600" b="1" dirty="0" err="1" smtClean="0">
                <a:solidFill>
                  <a:srgbClr val="C00000"/>
                </a:solidFill>
              </a:rPr>
              <a:t>Гознак</a:t>
            </a:r>
            <a:r>
              <a:rPr lang="ru-RU" sz="1600" b="1" dirty="0" smtClean="0">
                <a:solidFill>
                  <a:srgbClr val="C00000"/>
                </a:solidFill>
              </a:rPr>
              <a:t>».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IMG_12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714744" y="2285992"/>
            <a:ext cx="3857651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786314" y="3071810"/>
            <a:ext cx="178595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/>
              </a:rPr>
              <a:t>Поддельные ФСМ</a:t>
            </a:r>
            <a:endParaRPr lang="ru-RU" sz="1100" b="1" dirty="0">
              <a:solidFill>
                <a:srgbClr val="FF0000"/>
              </a:solidFill>
              <a:latin typeface="Arial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6299198" y="3987818"/>
            <a:ext cx="3214712" cy="2097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7072330" y="4643446"/>
            <a:ext cx="178595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Arial"/>
              </a:rPr>
              <a:t>Поддельные ФСМ</a:t>
            </a:r>
            <a:endParaRPr lang="ru-RU" sz="1100" b="1" dirty="0">
              <a:solidFill>
                <a:srgbClr val="FF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2871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86182" y="1857364"/>
            <a:ext cx="4929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/>
          </a:p>
        </p:txBody>
      </p:sp>
      <p:pic>
        <p:nvPicPr>
          <p:cNvPr id="4099" name="Picture 3" descr="Z:\7. Отдел контроля за легальностью производства и  оборота\Ч.Ц. Дашиев\презентации\картинки\i (2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071546"/>
            <a:ext cx="3786214" cy="321471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643438" y="1142984"/>
            <a:ext cx="2714644" cy="250033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</a:rPr>
              <a:t>Административное расследование по ч. 4 ст. 15.12 </a:t>
            </a:r>
            <a:r>
              <a:rPr lang="ru-RU" sz="1600" b="1" i="1" dirty="0" err="1" smtClean="0">
                <a:solidFill>
                  <a:srgbClr val="002060"/>
                </a:solidFill>
              </a:rPr>
              <a:t>КоАП</a:t>
            </a:r>
            <a:r>
              <a:rPr lang="ru-RU" sz="1600" b="1" i="1" dirty="0" smtClean="0">
                <a:solidFill>
                  <a:srgbClr val="002060"/>
                </a:solidFill>
              </a:rPr>
              <a:t> РФ в отношении ООО </a:t>
            </a:r>
            <a:r>
              <a:rPr lang="ru-RU" sz="1600" b="1" i="1" dirty="0" smtClean="0">
                <a:solidFill>
                  <a:srgbClr val="002060"/>
                </a:solidFill>
              </a:rPr>
              <a:t>«Невада» </a:t>
            </a:r>
            <a:r>
              <a:rPr lang="ru-RU" sz="1600" b="1" i="1" dirty="0" smtClean="0">
                <a:solidFill>
                  <a:srgbClr val="002060"/>
                </a:solidFill>
              </a:rPr>
              <a:t>находится в стадии производства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4071942"/>
            <a:ext cx="3292441" cy="257174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714348" y="3929066"/>
            <a:ext cx="5000660" cy="271464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i="1" dirty="0" smtClean="0">
                <a:solidFill>
                  <a:srgbClr val="002060"/>
                </a:solidFill>
              </a:rPr>
              <a:t>По факту оборота алкогольной продукции без документов, предусмотренных законодательством Российской </a:t>
            </a:r>
            <a:r>
              <a:rPr lang="ru-RU" sz="1600" b="1" i="1" dirty="0" smtClean="0">
                <a:solidFill>
                  <a:srgbClr val="002060"/>
                </a:solidFill>
              </a:rPr>
              <a:t>Федерации, в отношении ООО «Невада», ее законного представителя составлены протоколы об административных правонарушениях, материалы направлены в судебные органы для принятия законных решений.</a:t>
            </a:r>
            <a:endParaRPr lang="ru-RU" sz="1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2641</TotalTime>
  <Words>323</Words>
  <Application>Microsoft Office PowerPoint</Application>
  <PresentationFormat>Экран (4:3)</PresentationFormat>
  <Paragraphs>24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Проведение мероприятий по наблюдению за соблюдением обязательных требований организациями, осуществляющими розничную продажу алкогольной продукции Межрегиональным управлением Федеральной службы по регулированию алкогольного рынка по Дальневосточному федеральному округу в Еврейской автономной области в мае 2016 года</vt:lpstr>
      <vt:lpstr>Слайд 2</vt:lpstr>
      <vt:lpstr>В складском помещении, принадлежащем ООО «Флагман», при осмотре была обнаружена алкогольная продукция, маркированная ФСМ с признаками подделки: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Контрольные мероприятия МРУ Росалкогольрегулирования по Дальневосточному федеральному округу  в отношении ООО «Лига-ДВ», г. Свободный, Амурской области, по пресечению оборота алкогольной продукции с поддельными федеральными специальными марками</dc:title>
  <dc:creator>Юрий Ю.Б.. Ли</dc:creator>
  <cp:lastModifiedBy>GrubnikovN</cp:lastModifiedBy>
  <cp:revision>183</cp:revision>
  <cp:lastPrinted>2013-08-17T06:18:08Z</cp:lastPrinted>
  <dcterms:created xsi:type="dcterms:W3CDTF">2012-10-08T04:58:01Z</dcterms:created>
  <dcterms:modified xsi:type="dcterms:W3CDTF">2016-05-19T08:08:28Z</dcterms:modified>
</cp:coreProperties>
</file>