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7" r:id="rId3"/>
    <p:sldId id="258" r:id="rId4"/>
    <p:sldId id="259" r:id="rId5"/>
    <p:sldId id="263" r:id="rId6"/>
    <p:sldId id="260" r:id="rId7"/>
    <p:sldId id="261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33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8713"/>
            <a:ext cx="4390256" cy="3629000"/>
          </a:xfrm>
        </p:spPr>
        <p:txBody>
          <a:bodyPr>
            <a:normAutofit fontScale="90000"/>
          </a:bodyPr>
          <a:lstStyle/>
          <a:p>
            <a:r>
              <a:rPr lang="ru-RU" sz="2400" i="1" cap="small" dirty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Проведение мероприятий по наблюдению за соблюдением обязательных требований организациями, осуществляющими розничную продажу алкогольной </a:t>
            </a:r>
            <a:r>
              <a:rPr lang="ru-RU" sz="2400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продукции на территории  </a:t>
            </a:r>
            <a:r>
              <a:rPr lang="ru-RU" sz="2400" i="1" cap="sm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2400" i="1" cap="small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b="1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Приморского  края                  (март 2016 года)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63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925" y="980728"/>
            <a:ext cx="3785043" cy="5396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3611333" y="5621296"/>
            <a:ext cx="2616851" cy="90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88792"/>
            <a:ext cx="4524222" cy="1650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0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115" y="5085184"/>
            <a:ext cx="8730885" cy="1452195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marL="137160" indent="0" algn="ctr">
              <a:buNone/>
            </a:pPr>
            <a:r>
              <a:rPr lang="ru-RU" sz="5600" b="1" dirty="0"/>
              <a:t>В рамках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 </a:t>
            </a:r>
            <a:r>
              <a:rPr lang="ru-RU" sz="5600" b="1" dirty="0" smtClean="0"/>
              <a:t>на территории Приморского края в магазине, </a:t>
            </a:r>
            <a:r>
              <a:rPr lang="ru-RU" sz="5600" b="1" dirty="0"/>
              <a:t>принадлежащем ООО </a:t>
            </a:r>
            <a:r>
              <a:rPr lang="ru-RU" sz="5600" b="1" dirty="0" smtClean="0"/>
              <a:t>«ЯВА» (</a:t>
            </a:r>
            <a:r>
              <a:rPr lang="ru-RU" sz="5600" b="1" dirty="0"/>
              <a:t>ИНН </a:t>
            </a:r>
            <a:r>
              <a:rPr lang="ru-RU" sz="5600" b="1" dirty="0" smtClean="0"/>
              <a:t>2539028218), </a:t>
            </a:r>
            <a:r>
              <a:rPr lang="ru-RU" sz="5600" b="1" dirty="0"/>
              <a:t>расположенном по адресу: Приморский край, г. Владивосток, ул. </a:t>
            </a:r>
            <a:r>
              <a:rPr lang="ru-RU" sz="5600" b="1" dirty="0" smtClean="0"/>
              <a:t>Тимирязева, д</a:t>
            </a:r>
            <a:r>
              <a:rPr lang="ru-RU" sz="5600" b="1" dirty="0"/>
              <a:t>. 46, при визуальном осмотре витрины с  алкогольной </a:t>
            </a:r>
            <a:r>
              <a:rPr lang="ru-RU" sz="5600" b="1" dirty="0" smtClean="0"/>
              <a:t>продукцией,  </a:t>
            </a:r>
            <a:r>
              <a:rPr lang="ru-RU" sz="5600" b="1" dirty="0"/>
              <a:t>выявлена продукция, маркированная федеральными  специальными марками с признаками </a:t>
            </a:r>
            <a:r>
              <a:rPr lang="ru-RU" sz="5600" b="1" dirty="0" smtClean="0"/>
              <a:t>подделки.</a:t>
            </a:r>
            <a:endParaRPr lang="ru-RU" sz="56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563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E:\DCIM\179_0316\IMG_180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254" y="980728"/>
            <a:ext cx="8058202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314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4564" y="3732896"/>
            <a:ext cx="5676684" cy="306896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normAutofit/>
          </a:bodyPr>
          <a:lstStyle/>
          <a:p>
            <a:r>
              <a:rPr lang="ru-RU" sz="2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На витрине магазина «ЯВА» выявлена алкогольная продукция:</a:t>
            </a:r>
          </a:p>
          <a:p>
            <a:r>
              <a:rPr lang="ru-RU" sz="20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-</a:t>
            </a:r>
            <a:r>
              <a:rPr lang="ru-RU" sz="2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водка «</a:t>
            </a:r>
            <a:r>
              <a:rPr lang="ru-RU" sz="2000" dirty="0" err="1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Талка</a:t>
            </a:r>
            <a:r>
              <a:rPr lang="ru-RU" sz="2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», 0,5 </a:t>
            </a:r>
            <a:r>
              <a:rPr lang="ru-RU" sz="20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л, </a:t>
            </a:r>
            <a:r>
              <a:rPr lang="ru-RU" sz="2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40%, </a:t>
            </a:r>
          </a:p>
          <a:p>
            <a:r>
              <a:rPr lang="ru-RU" sz="2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- водка «Зеленая марка </a:t>
            </a:r>
            <a:r>
              <a:rPr lang="ru-RU" sz="2000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кедровая», 0,5 л, 40</a:t>
            </a:r>
            <a:r>
              <a:rPr lang="ru-RU" sz="20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%, </a:t>
            </a:r>
            <a:r>
              <a:rPr lang="ru-RU" sz="2400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оклеенная федеральными специальными марками с признаками подделки. </a:t>
            </a:r>
            <a:endParaRPr lang="ru-RU" sz="2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563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9694" y="5738669"/>
            <a:ext cx="2448272" cy="1099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8721" y="1107887"/>
            <a:ext cx="2819245" cy="3452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389572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0" y="2348114"/>
            <a:ext cx="2830674" cy="72008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Нелегальная алкогольная продукция</a:t>
            </a:r>
            <a:endParaRPr lang="ru-RU" sz="1200" dirty="0"/>
          </a:p>
        </p:txBody>
      </p:sp>
      <p:sp>
        <p:nvSpPr>
          <p:cNvPr id="11" name="Стрелка влево 10"/>
          <p:cNvSpPr/>
          <p:nvPr/>
        </p:nvSpPr>
        <p:spPr>
          <a:xfrm>
            <a:off x="4453481" y="2368128"/>
            <a:ext cx="1805240" cy="715888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ФСМ  с признаками подделки!!!</a:t>
            </a:r>
            <a:endParaRPr lang="ru-RU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79" y="4869160"/>
            <a:ext cx="1112515" cy="1254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383" y="3406350"/>
            <a:ext cx="1138058" cy="1440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694" y="4414694"/>
            <a:ext cx="1512168" cy="1323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392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906748"/>
            <a:ext cx="5493001" cy="1951251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Также </a:t>
            </a:r>
            <a:r>
              <a:rPr lang="ru-RU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в ходе осмотра подсобных помещений магазина, принадлежащих ООО </a:t>
            </a:r>
            <a:r>
              <a:rPr lang="ru-RU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«ЯВА», </a:t>
            </a:r>
            <a:r>
              <a:rPr lang="ru-RU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расположенных по адресу: Приморский край, г. Владивосток, ул. Тимирязева, д. 46, </a:t>
            </a:r>
            <a:r>
              <a:rPr lang="ru-RU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установлен оборот </a:t>
            </a:r>
            <a:r>
              <a:rPr lang="ru-RU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ru-RU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хранение с целью сбыта) </a:t>
            </a:r>
            <a:r>
              <a:rPr lang="ru-RU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алкогольной продукции: водка </a:t>
            </a:r>
            <a:r>
              <a:rPr lang="ru-RU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«Белая Береза», </a:t>
            </a:r>
            <a:r>
              <a:rPr lang="ru-RU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емкостью 0,5 л, крепостью 40%, даты розлива </a:t>
            </a:r>
            <a:r>
              <a:rPr lang="ru-RU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отсутствует, производства  </a:t>
            </a:r>
            <a:r>
              <a:rPr lang="ru-RU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ООО </a:t>
            </a:r>
            <a:r>
              <a:rPr lang="ru-RU" i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«КУРАНТ», оклеенной </a:t>
            </a:r>
            <a:r>
              <a:rPr lang="ru-RU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федеральными специальными марками с признаками подделки!!!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563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лево 5"/>
          <p:cNvSpPr/>
          <p:nvPr/>
        </p:nvSpPr>
        <p:spPr>
          <a:xfrm>
            <a:off x="5786516" y="1086504"/>
            <a:ext cx="1512168" cy="360040"/>
          </a:xfrm>
          <a:prstGeom prst="lef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i="1" dirty="0" smtClean="0"/>
              <a:t>ФСМ с признаками подделки !!!</a:t>
            </a:r>
            <a:endParaRPr lang="ru-RU" sz="1000" b="1" i="1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1573" y="4005064"/>
            <a:ext cx="3347864" cy="1803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71249" y="1684655"/>
            <a:ext cx="363589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Кол-во алкогольной </a:t>
            </a:r>
            <a:r>
              <a:rPr lang="ru-RU" sz="1200" b="1" dirty="0" smtClean="0"/>
              <a:t>продукции оклеенной ФСМ  с признаками подделки, </a:t>
            </a:r>
            <a:r>
              <a:rPr lang="ru-RU" sz="1200" b="1" dirty="0"/>
              <a:t>находящейся в </a:t>
            </a:r>
            <a:r>
              <a:rPr lang="ru-RU" sz="1200" b="1" dirty="0" smtClean="0"/>
              <a:t>                      ООО «ЯВА» </a:t>
            </a:r>
            <a:r>
              <a:rPr lang="ru-RU" sz="1200" b="1" dirty="0"/>
              <a:t>по адресу:  Приморский край, г. Владивосток, ул. Тимирязева, д. 46, </a:t>
            </a:r>
            <a:r>
              <a:rPr lang="ru-RU" sz="1200" b="1" dirty="0" smtClean="0"/>
              <a:t>магазин:</a:t>
            </a:r>
          </a:p>
          <a:p>
            <a:r>
              <a:rPr lang="ru-RU" sz="1200" b="1" dirty="0"/>
              <a:t> </a:t>
            </a:r>
            <a:r>
              <a:rPr lang="ru-RU" sz="1200" b="1" dirty="0" smtClean="0"/>
              <a:t>    - </a:t>
            </a:r>
            <a:r>
              <a:rPr lang="ru-RU" sz="1200" b="1" dirty="0"/>
              <a:t>водка </a:t>
            </a:r>
            <a:r>
              <a:rPr lang="ru-RU" sz="1200" b="1" dirty="0" smtClean="0"/>
              <a:t>«</a:t>
            </a:r>
            <a:r>
              <a:rPr lang="ru-RU" sz="1200" b="1" dirty="0" err="1" smtClean="0"/>
              <a:t>Талка</a:t>
            </a:r>
            <a:r>
              <a:rPr lang="ru-RU" sz="1200" b="1" dirty="0" smtClean="0"/>
              <a:t>», 0,5 </a:t>
            </a:r>
            <a:r>
              <a:rPr lang="ru-RU" sz="1200" b="1" dirty="0"/>
              <a:t>л, </a:t>
            </a:r>
            <a:r>
              <a:rPr lang="ru-RU" sz="1200" b="1" dirty="0" smtClean="0"/>
              <a:t>40</a:t>
            </a:r>
            <a:r>
              <a:rPr lang="ru-RU" sz="1200" b="1" dirty="0"/>
              <a:t>%, </a:t>
            </a:r>
            <a:r>
              <a:rPr lang="ru-RU" sz="1200" b="1" dirty="0" smtClean="0"/>
              <a:t>дата </a:t>
            </a:r>
            <a:r>
              <a:rPr lang="ru-RU" sz="1200" b="1" dirty="0"/>
              <a:t>розлива </a:t>
            </a:r>
            <a:r>
              <a:rPr lang="ru-RU" sz="1200" b="1" dirty="0" smtClean="0"/>
              <a:t>отсутствует </a:t>
            </a:r>
            <a:r>
              <a:rPr lang="ru-RU" sz="1200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– 21 бутылка.;</a:t>
            </a:r>
            <a:endParaRPr lang="ru-RU" sz="12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r>
              <a:rPr lang="ru-RU" sz="1200" b="1" dirty="0" smtClean="0"/>
              <a:t>     - </a:t>
            </a:r>
            <a:r>
              <a:rPr lang="ru-RU" sz="1200" b="1" dirty="0"/>
              <a:t>водка </a:t>
            </a:r>
            <a:r>
              <a:rPr lang="ru-RU" sz="1200" b="1" dirty="0" smtClean="0"/>
              <a:t>«Зеленая марка кедровая», 0,5 </a:t>
            </a:r>
            <a:r>
              <a:rPr lang="ru-RU" sz="1200" b="1" dirty="0"/>
              <a:t>л, </a:t>
            </a:r>
            <a:r>
              <a:rPr lang="ru-RU" sz="1200" b="1" dirty="0" smtClean="0"/>
              <a:t>40</a:t>
            </a:r>
            <a:r>
              <a:rPr lang="ru-RU" sz="1200" b="1" dirty="0"/>
              <a:t>%, </a:t>
            </a:r>
            <a:r>
              <a:rPr lang="ru-RU" sz="1200" b="1" dirty="0" smtClean="0"/>
              <a:t>дата </a:t>
            </a:r>
            <a:r>
              <a:rPr lang="ru-RU" sz="1200" b="1" dirty="0"/>
              <a:t>розлива </a:t>
            </a:r>
            <a:r>
              <a:rPr lang="ru-RU" sz="1200" b="1" dirty="0" smtClean="0"/>
              <a:t> отсутствует  </a:t>
            </a:r>
            <a:r>
              <a:rPr lang="ru-RU" sz="1200" b="1" dirty="0" smtClean="0">
                <a:solidFill>
                  <a:schemeClr val="bg1"/>
                </a:solidFill>
              </a:rPr>
              <a:t>-  2 бутылки;</a:t>
            </a:r>
          </a:p>
          <a:p>
            <a:pPr lvl="0"/>
            <a:r>
              <a:rPr lang="ru-RU" sz="1200" b="1" dirty="0">
                <a:solidFill>
                  <a:prstClr val="white"/>
                </a:solidFill>
              </a:rPr>
              <a:t> </a:t>
            </a:r>
            <a:r>
              <a:rPr lang="ru-RU" sz="1200" b="1" dirty="0" smtClean="0">
                <a:solidFill>
                  <a:prstClr val="white"/>
                </a:solidFill>
              </a:rPr>
              <a:t>    - </a:t>
            </a:r>
            <a:r>
              <a:rPr lang="ru-RU" sz="1200" b="1" dirty="0">
                <a:solidFill>
                  <a:prstClr val="white"/>
                </a:solidFill>
              </a:rPr>
              <a:t>водка </a:t>
            </a:r>
            <a:r>
              <a:rPr lang="ru-RU" sz="1200" b="1" dirty="0" smtClean="0">
                <a:solidFill>
                  <a:prstClr val="white"/>
                </a:solidFill>
              </a:rPr>
              <a:t>«Белая Береза», </a:t>
            </a:r>
            <a:r>
              <a:rPr lang="ru-RU" sz="1200" b="1" dirty="0">
                <a:solidFill>
                  <a:prstClr val="white"/>
                </a:solidFill>
              </a:rPr>
              <a:t>0,5 л, 40%, дата розлива  отсутствует  </a:t>
            </a:r>
            <a:r>
              <a:rPr lang="ru-RU" sz="1200" b="1" dirty="0">
                <a:solidFill>
                  <a:prstClr val="black"/>
                </a:solidFill>
              </a:rPr>
              <a:t>-  </a:t>
            </a:r>
            <a:r>
              <a:rPr lang="ru-RU" sz="1200" b="1" dirty="0" smtClean="0">
                <a:solidFill>
                  <a:prstClr val="black"/>
                </a:solidFill>
              </a:rPr>
              <a:t>32 бутылки.</a:t>
            </a:r>
            <a:endParaRPr lang="ru-RU" sz="1200" b="1" dirty="0">
              <a:solidFill>
                <a:prstClr val="black"/>
              </a:solidFill>
            </a:endParaRPr>
          </a:p>
          <a:p>
            <a:endParaRPr lang="ru-RU" sz="1200" b="1" dirty="0">
              <a:solidFill>
                <a:schemeClr val="bg1"/>
              </a:solidFill>
            </a:endParaRPr>
          </a:p>
          <a:p>
            <a:endParaRPr lang="ru-RU" sz="1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46402"/>
            <a:ext cx="5241482" cy="331395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244" y="1086504"/>
            <a:ext cx="908757" cy="347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957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563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22420"/>
            <a:ext cx="2016224" cy="1566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5436096" y="3031250"/>
            <a:ext cx="3106688" cy="3672448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>
            <a:normAutofit fontScale="92500" lnSpcReduction="2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Сопроводительная документация, удостоверяющая легальность производства и оборота (товарно-транспортные накладные, справки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к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товарно-транспортным накладным с разделами «А» и «Б», сертификаты соответствия, декларации о соответствии), на вышеуказанную алкогольную продукцию отсутствует!!!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2" descr="C:\Users\grubnikovn\Desktop\отдел легальности\презентации\для презентаций\картинки\i (2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536" y="1128713"/>
            <a:ext cx="5725870" cy="418984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3" name="Умножение 12"/>
          <p:cNvSpPr/>
          <p:nvPr/>
        </p:nvSpPr>
        <p:spPr>
          <a:xfrm>
            <a:off x="1926323" y="1844824"/>
            <a:ext cx="2664296" cy="2088232"/>
          </a:xfrm>
          <a:prstGeom prst="mathMultiply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95198" y="5157192"/>
            <a:ext cx="4824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«ЯВА» осуществляло оборот  (розничную продажу, хранение с целью сбыта) алкогольной продукции без сопроводительных документов, предусмотренных статьей 10.2 Федерального закона 171-ФЗ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2224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1686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53" y="1133263"/>
            <a:ext cx="9144000" cy="5733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3237171"/>
            <a:ext cx="1692188" cy="1894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2399" y="5738708"/>
            <a:ext cx="8924097" cy="954107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Заключение </a:t>
            </a:r>
            <a:r>
              <a:rPr lang="ru-RU" sz="1400" b="1" dirty="0">
                <a:solidFill>
                  <a:srgbClr val="FF0000"/>
                </a:solidFill>
              </a:rPr>
              <a:t>эксперта экспертно-криминалистического центра УМВД Российской Федерации по Хабаровскому краю </a:t>
            </a:r>
            <a:r>
              <a:rPr lang="ru-RU" sz="1400" b="1" dirty="0" smtClean="0">
                <a:solidFill>
                  <a:srgbClr val="FF0000"/>
                </a:solidFill>
              </a:rPr>
              <a:t>от 25.03.2016 </a:t>
            </a:r>
            <a:r>
              <a:rPr lang="ru-RU" sz="1400" b="1" dirty="0">
                <a:solidFill>
                  <a:srgbClr val="FF0000"/>
                </a:solidFill>
              </a:rPr>
              <a:t>№ </a:t>
            </a:r>
            <a:r>
              <a:rPr lang="ru-RU" sz="1400" b="1" dirty="0" smtClean="0">
                <a:solidFill>
                  <a:srgbClr val="FF0000"/>
                </a:solidFill>
              </a:rPr>
              <a:t>316-Э:</a:t>
            </a:r>
            <a:endParaRPr lang="ru-RU" sz="1400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«Федеральные </a:t>
            </a:r>
            <a:r>
              <a:rPr lang="ru-RU" sz="1400" b="1" dirty="0">
                <a:solidFill>
                  <a:srgbClr val="FF0000"/>
                </a:solidFill>
              </a:rPr>
              <a:t>специальные марки нанесенные на </a:t>
            </a:r>
            <a:r>
              <a:rPr lang="ru-RU" sz="1400" b="1" dirty="0" smtClean="0">
                <a:solidFill>
                  <a:srgbClr val="FF0000"/>
                </a:solidFill>
              </a:rPr>
              <a:t>изъятую алкогольную </a:t>
            </a:r>
            <a:r>
              <a:rPr lang="ru-RU" sz="1400" b="1" dirty="0">
                <a:solidFill>
                  <a:srgbClr val="FF0000"/>
                </a:solidFill>
              </a:rPr>
              <a:t>продукцию признаны изготовленными не Федеральным государственным унитарным предприятием «Гознак</a:t>
            </a:r>
            <a:r>
              <a:rPr lang="ru-RU" sz="1400" b="1" dirty="0" smtClean="0">
                <a:solidFill>
                  <a:srgbClr val="FF0000"/>
                </a:solidFill>
              </a:rPr>
              <a:t>»»                                                   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4698" y="928847"/>
            <a:ext cx="8773020" cy="2308324"/>
          </a:xfrm>
          <a:prstGeom prst="rect">
            <a:avLst/>
          </a:prstGeom>
          <a:solidFill>
            <a:srgbClr val="0070C0"/>
          </a:solidFill>
          <a:ln>
            <a:solidFill>
              <a:sysClr val="windowText" lastClr="000000">
                <a:lumMod val="95000"/>
                <a:lumOff val="5000"/>
              </a:sysClr>
            </a:solidFill>
          </a:ln>
          <a:effectLst>
            <a:softEdge rad="63500"/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ru-RU" sz="1600" b="1" i="0" u="none" strike="noStrike" kern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По факту  </a:t>
            </a:r>
            <a:r>
              <a:rPr kumimoji="0" lang="ru-RU" sz="1600" b="1" i="0" u="none" strike="noStrike" kern="0" normalizeH="0" baseline="0" noProof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о</a:t>
            </a:r>
            <a:r>
              <a:rPr lang="ru-RU" sz="1600" b="1" kern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борот </a:t>
            </a:r>
            <a:r>
              <a:rPr lang="ru-RU" sz="1600" b="1" kern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алкогольной продукции </a:t>
            </a:r>
            <a:r>
              <a:rPr lang="ru-RU" sz="1600" b="1" kern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</a:t>
            </a:r>
            <a:r>
              <a:rPr lang="ru-RU" sz="1600" b="1" kern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маркировки и (или) нанесения информации, предусмотренной законодательством Российской Федерации, в случае, если такая маркировка и (или) нанесение такой информации обязательны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normalizeH="0" baseline="0" noProof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r>
              <a:rPr kumimoji="0" lang="ru-RU" sz="1600" b="1" i="0" u="none" strike="noStrike" kern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в отношении ООО </a:t>
            </a:r>
            <a:r>
              <a:rPr kumimoji="0" lang="ru-RU" sz="1600" b="1" i="0" u="none" strike="noStrike" kern="0" normalizeH="0" baseline="0" noProof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«ЯВА» </a:t>
            </a:r>
            <a:r>
              <a:rPr kumimoji="0" lang="ru-RU" sz="1600" b="1" i="0" u="none" strike="noStrike" kern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и </a:t>
            </a:r>
            <a:r>
              <a:rPr kumimoji="0" lang="ru-RU" sz="1600" b="1" i="0" u="none" strike="noStrike" kern="0" normalizeH="0" baseline="0" noProof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его руководителя возбуждены </a:t>
            </a:r>
            <a:r>
              <a:rPr kumimoji="0" lang="ru-RU" sz="1600" b="1" i="0" u="none" strike="noStrike" kern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дела об административных правонарушениях по части </a:t>
            </a:r>
            <a:r>
              <a:rPr kumimoji="0" lang="ru-RU" sz="1600" b="1" i="0" u="none" strike="noStrike" kern="0" normalizeH="0" baseline="0" noProof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4 </a:t>
            </a:r>
            <a:r>
              <a:rPr kumimoji="0" lang="ru-RU" sz="1600" b="1" i="0" u="none" strike="noStrike" kern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статьи </a:t>
            </a:r>
            <a:r>
              <a:rPr kumimoji="0" lang="ru-RU" sz="1600" b="1" i="0" u="none" strike="noStrike" kern="0" normalizeH="0" baseline="0" noProof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15.12  </a:t>
            </a:r>
            <a:r>
              <a:rPr kumimoji="0" lang="ru-RU" sz="1600" b="1" i="0" u="none" strike="noStrike" kern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КоАП РФ, </a:t>
            </a:r>
            <a:r>
              <a:rPr kumimoji="0" lang="ru-RU" sz="1600" b="1" i="0" u="none" strike="noStrike" kern="0" normalizeH="0" baseline="0" noProof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проведены  административные </a:t>
            </a:r>
            <a:r>
              <a:rPr kumimoji="0" lang="ru-RU" sz="1600" b="1" i="0" u="none" strike="noStrike" kern="0" normalizeH="0" baseline="0" noProof="0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расследования.</a:t>
            </a:r>
            <a:r>
              <a:rPr kumimoji="0" lang="ru-RU" sz="1600" b="1" i="0" u="none" strike="noStrike" kern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/>
            </a:r>
            <a:br>
              <a:rPr kumimoji="0" lang="ru-RU" sz="1600" b="1" i="0" u="none" strike="noStrike" kern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</a:br>
            <a:r>
              <a:rPr kumimoji="0" lang="ru-RU" sz="1600" b="1" i="0" u="none" strike="noStrike" kern="0" normalizeH="0" baseline="0" noProof="0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r>
              <a:rPr kumimoji="0" lang="ru-RU" sz="1600" b="1" i="0" u="none" strike="noStrike" kern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Образцы </a:t>
            </a:r>
            <a:r>
              <a:rPr kumimoji="0" lang="ru-RU" sz="1600" b="1" i="0" u="none" strike="noStrike" kern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вышеуказанной алкогольной </a:t>
            </a:r>
            <a:r>
              <a:rPr kumimoji="0" lang="ru-RU" sz="1600" b="1" i="0" u="none" strike="noStrike" kern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продукции </a:t>
            </a:r>
            <a:r>
              <a:rPr kumimoji="0" lang="ru-RU" sz="1600" b="1" i="0" u="none" strike="noStrike" kern="0" normalizeH="0" baseline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были направлены </a:t>
            </a:r>
            <a:r>
              <a:rPr kumimoji="0" lang="ru-RU" sz="1600" b="1" i="0" u="none" strike="noStrike" kern="0" normalizeH="0" baseline="0" noProof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на экспертизу в экспертно-криминалистический центр при УМВД России по Хабаровскому краю для проверки подлинности федеральных специальных марок .</a:t>
            </a:r>
          </a:p>
        </p:txBody>
      </p:sp>
    </p:spTree>
    <p:extLst>
      <p:ext uri="{BB962C8B-B14F-4D97-AF65-F5344CB8AC3E}">
        <p14:creationId xmlns:p14="http://schemas.microsoft.com/office/powerpoint/2010/main" val="291614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1686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020272" y="1016864"/>
            <a:ext cx="1800200" cy="158417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41848" y="924419"/>
            <a:ext cx="4968552" cy="3416320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результатам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контрольных мероприятий в отношении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«ЯВА»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его руководителя, составлены протоколы об административных правонарушениях по части 2 статьи  14.16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 4 статьи  15.12 КоАП РФ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переданы для рассмотрения в судебные органы по подсудности.</a:t>
            </a:r>
          </a:p>
          <a:p>
            <a:pPr algn="ctr"/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уководителя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составлены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протоколы об административных правонарушениях по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статьи  15.12 КоАП РФ и переданы для рассмотрения в судебные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органы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подсудности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771190"/>
            <a:ext cx="6912768" cy="2971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1810" y="5850519"/>
            <a:ext cx="8568952" cy="1015663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Дополнительно материалы  дела об административном правонарушении переданы в правоохранительные органы для возбуждения </a:t>
            </a:r>
            <a:r>
              <a:rPr lang="ru-RU" sz="14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уголовного дела </a:t>
            </a:r>
            <a:r>
              <a:rPr lang="ru-RU" sz="1400" b="1" i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по части 4 статьи 327.1 Уголовного кодекса Российской </a:t>
            </a:r>
            <a:r>
              <a:rPr lang="ru-RU" sz="14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Федерации!!!</a:t>
            </a:r>
            <a:endParaRPr lang="ru-RU" sz="14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endParaRPr lang="ru-RU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91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505</TotalTime>
  <Words>552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Проведение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  Приморского  края                  (март 2016 года)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 </cp:lastModifiedBy>
  <cp:revision>30</cp:revision>
  <cp:lastPrinted>2016-03-14T02:32:46Z</cp:lastPrinted>
  <dcterms:modified xsi:type="dcterms:W3CDTF">2016-04-19T06:02:25Z</dcterms:modified>
</cp:coreProperties>
</file>