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handoutMasterIdLst>
    <p:handoutMasterId r:id="rId12"/>
  </p:handoutMasterIdLst>
  <p:sldIdLst>
    <p:sldId id="257" r:id="rId2"/>
    <p:sldId id="338" r:id="rId3"/>
    <p:sldId id="339" r:id="rId4"/>
    <p:sldId id="340" r:id="rId5"/>
    <p:sldId id="384" r:id="rId6"/>
    <p:sldId id="343" r:id="rId7"/>
    <p:sldId id="380" r:id="rId8"/>
    <p:sldId id="381" r:id="rId9"/>
    <p:sldId id="375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399FF"/>
    <a:srgbClr val="C45B58"/>
    <a:srgbClr val="0000FF"/>
    <a:srgbClr val="0066CC"/>
    <a:srgbClr val="5384C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Средний стиль 2 -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F5AB1C69-6EDB-4FF4-983F-18BD219EF322}" styleName="Средний стиль 2 -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3296810-A885-4BE3-A3E7-6D5BEEA58F35}" styleName="Средний стиль 2 -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A488322-F2BA-4B5B-9748-0D474271808F}" styleName="Средний стиль 3 - акцент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9DCAF9ED-07DC-4A11-8D7F-57B35C25682E}" styleName="Средний стиль 1 - акцент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7DF18680-E054-41AD-8BC1-D1AEF772440D}" styleName="Средний стиль 2 -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EB344D84-9AFB-497E-A393-DC336BA19D2E}" styleName="Средний стиль 3 - акцент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BC89EF96-8CEA-46FF-86C4-4CE0E7609802}" styleName="Светлый стиль 3 - акцент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B301B821-A1FF-4177-AEE7-76D212191A09}" styleName="Средний стиль 1 -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FABFCF23-3B69-468F-B69F-88F6DE6A72F2}" styleName="Средний стиль 1 -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69CF1AB2-1976-4502-BF36-3FF5EA218861}" styleName="Средний стиль 4 -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073A0DAA-6AF3-43AB-8588-CEC1D06C72B9}" styleName="Средний стиль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E8034E78-7F5D-4C2E-B375-FC64B27BC917}" styleName="Темный стиль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72833802-FEF1-4C79-8D5D-14CF1EAF98D9}" styleName="Светлый стиль 2 - акцент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85BE263C-DBD7-4A20-BB59-AAB30ACAA65A}" styleName="Средний стиль 3 - акцент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86" autoAdjust="0"/>
    <p:restoredTop sz="94388" autoAdjust="0"/>
  </p:normalViewPr>
  <p:slideViewPr>
    <p:cSldViewPr>
      <p:cViewPr>
        <p:scale>
          <a:sx n="75" d="100"/>
          <a:sy n="75" d="100"/>
        </p:scale>
        <p:origin x="-342" y="-22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20"/>
    </mc:Choice>
    <mc:Fallback>
      <c:style val="20"/>
    </mc:Fallback>
  </mc:AlternateContent>
  <c:chart>
    <c:title>
      <c:tx>
        <c:rich>
          <a:bodyPr/>
          <a:lstStyle/>
          <a:p>
            <a:pPr>
              <a:defRPr/>
            </a:pPr>
            <a:r>
              <a:rPr lang="ru-RU" sz="1600" dirty="0" smtClean="0"/>
              <a:t>Количество</a:t>
            </a:r>
            <a:r>
              <a:rPr lang="ru-RU" sz="1600" baseline="0" dirty="0" smtClean="0"/>
              <a:t> возбужденных дел за </a:t>
            </a:r>
            <a:r>
              <a:rPr lang="ru-RU" sz="1600" baseline="0" dirty="0" smtClean="0"/>
              <a:t>2020 </a:t>
            </a:r>
            <a:r>
              <a:rPr lang="ru-RU" sz="1600" baseline="0" dirty="0" smtClean="0"/>
              <a:t>год</a:t>
            </a:r>
          </a:p>
          <a:p>
            <a:pPr>
              <a:defRPr/>
            </a:pPr>
            <a:r>
              <a:rPr lang="ru-RU" sz="1600" baseline="0" dirty="0" smtClean="0"/>
              <a:t>(Всего возбуждено 595 дел об административных правонарушениях)</a:t>
            </a:r>
            <a:endParaRPr lang="ru-RU" sz="1600" dirty="0"/>
          </a:p>
        </c:rich>
      </c:tx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Столбец2</c:v>
                </c:pt>
              </c:strCache>
            </c:strRef>
          </c:tx>
          <c:dLbls>
            <c:dLbl>
              <c:idx val="0"/>
              <c:layout>
                <c:manualLayout>
                  <c:x val="-0.15820935546478743"/>
                  <c:y val="-0.13389084122821607"/>
                </c:manualLayout>
              </c:layout>
              <c:tx>
                <c:rich>
                  <a:bodyPr/>
                  <a:lstStyle/>
                  <a:p>
                    <a:r>
                      <a:rPr lang="en-US" b="1" dirty="0">
                        <a:latin typeface="Times New Roman" pitchFamily="18" charset="0"/>
                        <a:cs typeface="Times New Roman" pitchFamily="18" charset="0"/>
                      </a:rPr>
                      <a:t>413 </a:t>
                    </a:r>
                    <a:r>
                      <a:rPr lang="ru-RU" b="1" dirty="0" smtClean="0">
                        <a:latin typeface="Times New Roman" pitchFamily="18" charset="0"/>
                        <a:cs typeface="Times New Roman" pitchFamily="18" charset="0"/>
                      </a:rPr>
                      <a:t>(</a:t>
                    </a:r>
                    <a:r>
                      <a:rPr lang="en-US" b="1" dirty="0" smtClean="0">
                        <a:latin typeface="Times New Roman" pitchFamily="18" charset="0"/>
                        <a:cs typeface="Times New Roman" pitchFamily="18" charset="0"/>
                      </a:rPr>
                      <a:t>69</a:t>
                    </a:r>
                    <a:r>
                      <a:rPr lang="ru-RU" b="1" dirty="0" smtClean="0">
                        <a:latin typeface="Times New Roman" pitchFamily="18" charset="0"/>
                        <a:cs typeface="Times New Roman" pitchFamily="18" charset="0"/>
                      </a:rPr>
                      <a:t>,4</a:t>
                    </a:r>
                    <a:r>
                      <a:rPr lang="en-US" b="1" dirty="0" smtClean="0">
                        <a:latin typeface="Times New Roman" pitchFamily="18" charset="0"/>
                        <a:cs typeface="Times New Roman" pitchFamily="18" charset="0"/>
                      </a:rPr>
                      <a:t>%</a:t>
                    </a:r>
                    <a:r>
                      <a:rPr lang="ru-RU" b="1" dirty="0" smtClean="0">
                        <a:latin typeface="Times New Roman" pitchFamily="18" charset="0"/>
                        <a:cs typeface="Times New Roman" pitchFamily="18" charset="0"/>
                      </a:rPr>
                      <a:t>)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  <c:separator> </c:separator>
            </c:dLbl>
            <c:dLbl>
              <c:idx val="1"/>
              <c:layout>
                <c:manualLayout>
                  <c:x val="0.14544453301923374"/>
                  <c:y val="0.14051133595454057"/>
                </c:manualLayout>
              </c:layout>
              <c:tx>
                <c:rich>
                  <a:bodyPr/>
                  <a:lstStyle/>
                  <a:p>
                    <a:r>
                      <a:rPr lang="en-US" b="1" dirty="0">
                        <a:latin typeface="Times New Roman" pitchFamily="18" charset="0"/>
                        <a:cs typeface="Times New Roman" pitchFamily="18" charset="0"/>
                      </a:rPr>
                      <a:t>182 </a:t>
                    </a:r>
                    <a:r>
                      <a:rPr lang="ru-RU" b="1" dirty="0" smtClean="0">
                        <a:latin typeface="Times New Roman" pitchFamily="18" charset="0"/>
                        <a:cs typeface="Times New Roman" pitchFamily="18" charset="0"/>
                      </a:rPr>
                      <a:t>(</a:t>
                    </a:r>
                    <a:r>
                      <a:rPr lang="en-US" b="1" dirty="0" smtClean="0">
                        <a:latin typeface="Times New Roman" pitchFamily="18" charset="0"/>
                        <a:cs typeface="Times New Roman" pitchFamily="18" charset="0"/>
                      </a:rPr>
                      <a:t>3</a:t>
                    </a:r>
                    <a:r>
                      <a:rPr lang="ru-RU" b="1" dirty="0" smtClean="0">
                        <a:latin typeface="Times New Roman" pitchFamily="18" charset="0"/>
                        <a:cs typeface="Times New Roman" pitchFamily="18" charset="0"/>
                      </a:rPr>
                      <a:t>0,6</a:t>
                    </a:r>
                    <a:r>
                      <a:rPr lang="en-US" b="1" dirty="0" smtClean="0">
                        <a:latin typeface="Times New Roman" pitchFamily="18" charset="0"/>
                        <a:cs typeface="Times New Roman" pitchFamily="18" charset="0"/>
                      </a:rPr>
                      <a:t>%</a:t>
                    </a:r>
                    <a:r>
                      <a:rPr lang="ru-RU" b="1" dirty="0" smtClean="0">
                        <a:latin typeface="Times New Roman" pitchFamily="18" charset="0"/>
                        <a:cs typeface="Times New Roman" pitchFamily="18" charset="0"/>
                      </a:rPr>
                      <a:t>)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  <c:separator> </c:separator>
            </c:dLbl>
            <c:txPr>
              <a:bodyPr/>
              <a:lstStyle/>
              <a:p>
                <a:pPr>
                  <a:defRPr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 </c:separator>
            <c:showLeaderLines val="1"/>
          </c:dLbls>
          <c:cat>
            <c:strRef>
              <c:f>Лист1!$A$2:$A$3</c:f>
              <c:strCache>
                <c:ptCount val="2"/>
                <c:pt idx="0">
                  <c:v>Статья 14.19 КоАП РФ</c:v>
                </c:pt>
                <c:pt idx="1">
                  <c:v>Остальные правонарушения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413</c:v>
                </c:pt>
                <c:pt idx="1">
                  <c:v>182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</c:plotArea>
    <c:legend>
      <c:legendPos val="r"/>
      <c:layout>
        <c:manualLayout>
          <c:xMode val="edge"/>
          <c:yMode val="edge"/>
          <c:x val="0.60220304910225975"/>
          <c:y val="0.32478196911410995"/>
          <c:w val="0.37458414745691865"/>
          <c:h val="0.4355318679581599"/>
        </c:manualLayout>
      </c:layout>
      <c:overlay val="0"/>
    </c:legend>
    <c:plotVisOnly val="1"/>
    <c:dispBlanksAs val="zero"/>
    <c:showDLblsOverMax val="0"/>
  </c:chart>
  <c:spPr>
    <a:noFill/>
    <a:ln w="38100">
      <a:solidFill>
        <a:srgbClr val="C00000"/>
      </a:solidFill>
    </a:ln>
  </c:spPr>
  <c:txPr>
    <a:bodyPr/>
    <a:lstStyle/>
    <a:p>
      <a:pPr>
        <a:defRPr sz="1600">
          <a:latin typeface="Arial" pitchFamily="34" charset="0"/>
          <a:cs typeface="Arial" pitchFamily="34" charset="0"/>
        </a:defRPr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600"/>
            </a:pPr>
            <a:r>
              <a:rPr lang="ru-RU" sz="1600" dirty="0" smtClean="0"/>
              <a:t>Вынесено 428</a:t>
            </a:r>
            <a:r>
              <a:rPr lang="ru-RU" sz="1600" baseline="0" dirty="0" smtClean="0"/>
              <a:t> постановлений об административных правонарушениях за 2020 год</a:t>
            </a:r>
            <a:endParaRPr lang="ru-RU" sz="1600" dirty="0"/>
          </a:p>
        </c:rich>
      </c:tx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dLbls>
            <c:dLbl>
              <c:idx val="0"/>
              <c:layout>
                <c:manualLayout>
                  <c:x val="-0.13688040181432981"/>
                  <c:y val="-0.19815857888519878"/>
                </c:manualLayout>
              </c:layout>
              <c:tx>
                <c:rich>
                  <a:bodyPr/>
                  <a:lstStyle/>
                  <a:p>
                    <a:r>
                      <a:rPr lang="en-US" sz="1400" b="1" dirty="0" smtClean="0">
                        <a:latin typeface="Times New Roman" pitchFamily="18" charset="0"/>
                        <a:cs typeface="Times New Roman" pitchFamily="18" charset="0"/>
                      </a:rPr>
                      <a:t>365</a:t>
                    </a:r>
                    <a:r>
                      <a:rPr lang="ru-RU" sz="1400" b="1" baseline="0" dirty="0" smtClean="0">
                        <a:latin typeface="Times New Roman" pitchFamily="18" charset="0"/>
                        <a:cs typeface="Times New Roman" pitchFamily="18" charset="0"/>
                      </a:rPr>
                      <a:t> </a:t>
                    </a:r>
                    <a:r>
                      <a:rPr lang="ru-RU" sz="1400" b="1" dirty="0" smtClean="0">
                        <a:latin typeface="Times New Roman" pitchFamily="18" charset="0"/>
                        <a:cs typeface="Times New Roman" pitchFamily="18" charset="0"/>
                      </a:rPr>
                      <a:t>(</a:t>
                    </a:r>
                    <a:r>
                      <a:rPr lang="en-US" sz="1400" b="1" dirty="0" smtClean="0">
                        <a:latin typeface="Times New Roman" pitchFamily="18" charset="0"/>
                        <a:cs typeface="Times New Roman" pitchFamily="18" charset="0"/>
                      </a:rPr>
                      <a:t>85</a:t>
                    </a:r>
                    <a:r>
                      <a:rPr lang="ru-RU" sz="1400" b="1" dirty="0" smtClean="0">
                        <a:latin typeface="Times New Roman" pitchFamily="18" charset="0"/>
                        <a:cs typeface="Times New Roman" pitchFamily="18" charset="0"/>
                      </a:rPr>
                      <a:t>,3</a:t>
                    </a:r>
                    <a:r>
                      <a:rPr lang="en-US" sz="1400" b="1" dirty="0" smtClean="0">
                        <a:latin typeface="Times New Roman" pitchFamily="18" charset="0"/>
                        <a:cs typeface="Times New Roman" pitchFamily="18" charset="0"/>
                      </a:rPr>
                      <a:t>%</a:t>
                    </a:r>
                    <a:r>
                      <a:rPr lang="ru-RU" sz="1400" b="1" dirty="0" smtClean="0">
                        <a:latin typeface="Times New Roman" pitchFamily="18" charset="0"/>
                        <a:cs typeface="Times New Roman" pitchFamily="18" charset="0"/>
                      </a:rPr>
                      <a:t>)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  <c:separator> </c:separator>
            </c:dLbl>
            <c:dLbl>
              <c:idx val="1"/>
              <c:layout/>
              <c:tx>
                <c:rich>
                  <a:bodyPr/>
                  <a:lstStyle/>
                  <a:p>
                    <a:r>
                      <a:rPr lang="en-US" sz="1400" b="1" dirty="0" smtClean="0">
                        <a:latin typeface="Times New Roman" pitchFamily="18" charset="0"/>
                        <a:cs typeface="Times New Roman" pitchFamily="18" charset="0"/>
                      </a:rPr>
                      <a:t>63</a:t>
                    </a:r>
                    <a:endParaRPr lang="ru-RU" sz="1400" b="1" dirty="0" smtClean="0">
                      <a:latin typeface="Times New Roman" pitchFamily="18" charset="0"/>
                      <a:cs typeface="Times New Roman" pitchFamily="18" charset="0"/>
                    </a:endParaRPr>
                  </a:p>
                  <a:p>
                    <a:r>
                      <a:rPr lang="ru-RU" sz="1400" b="1" dirty="0" smtClean="0">
                        <a:latin typeface="Times New Roman" pitchFamily="18" charset="0"/>
                        <a:cs typeface="Times New Roman" pitchFamily="18" charset="0"/>
                      </a:rPr>
                      <a:t>(</a:t>
                    </a:r>
                    <a:r>
                      <a:rPr lang="en-US" sz="1400" b="1" dirty="0" smtClean="0">
                        <a:latin typeface="Times New Roman" pitchFamily="18" charset="0"/>
                        <a:cs typeface="Times New Roman" pitchFamily="18" charset="0"/>
                      </a:rPr>
                      <a:t>1</a:t>
                    </a:r>
                    <a:r>
                      <a:rPr lang="ru-RU" sz="1400" b="1" dirty="0" smtClean="0">
                        <a:latin typeface="Times New Roman" pitchFamily="18" charset="0"/>
                        <a:cs typeface="Times New Roman" pitchFamily="18" charset="0"/>
                      </a:rPr>
                      <a:t>4,7</a:t>
                    </a:r>
                    <a:r>
                      <a:rPr lang="en-US" sz="1400" b="1" dirty="0" smtClean="0">
                        <a:latin typeface="Times New Roman" pitchFamily="18" charset="0"/>
                        <a:cs typeface="Times New Roman" pitchFamily="18" charset="0"/>
                      </a:rPr>
                      <a:t>%</a:t>
                    </a:r>
                    <a:r>
                      <a:rPr lang="ru-RU" sz="1400" b="1" dirty="0" smtClean="0">
                        <a:latin typeface="Times New Roman" pitchFamily="18" charset="0"/>
                        <a:cs typeface="Times New Roman" pitchFamily="18" charset="0"/>
                      </a:rPr>
                      <a:t>)</a:t>
                    </a:r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  <c:separator> </c:separator>
            </c:dLbl>
            <c:txPr>
              <a:bodyPr/>
              <a:lstStyle/>
              <a:p>
                <a:pPr>
                  <a:defRPr sz="1400"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 </c:separator>
            <c:showLeaderLines val="1"/>
          </c:dLbls>
          <c:cat>
            <c:strRef>
              <c:f>Лист1!$A$2:$A$3</c:f>
              <c:strCache>
                <c:ptCount val="2"/>
                <c:pt idx="0">
                  <c:v>Статья 14.19 КоАП РФ</c:v>
                </c:pt>
                <c:pt idx="1">
                  <c:v>Остальные правонарушения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365</c:v>
                </c:pt>
                <c:pt idx="1">
                  <c:v>63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>
        <c:manualLayout>
          <c:xMode val="edge"/>
          <c:yMode val="edge"/>
          <c:x val="0.57776851432844478"/>
          <c:y val="0.29049215847430471"/>
          <c:w val="0.33105281968454081"/>
          <c:h val="0.2200963481296852"/>
        </c:manualLayout>
      </c:layout>
      <c:overlay val="0"/>
      <c:txPr>
        <a:bodyPr/>
        <a:lstStyle/>
        <a:p>
          <a:pPr>
            <a:defRPr sz="12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400">
                <a:latin typeface="Times New Roman" pitchFamily="18" charset="0"/>
                <a:cs typeface="Times New Roman" pitchFamily="18" charset="0"/>
              </a:defRPr>
            </a:pPr>
            <a:r>
              <a:rPr lang="ru-RU" sz="1400" b="1" i="0" u="none" strike="noStrike" baseline="0" dirty="0" smtClean="0">
                <a:effectLst/>
                <a:latin typeface="Times New Roman" pitchFamily="18" charset="0"/>
                <a:cs typeface="Times New Roman" pitchFamily="18" charset="0"/>
              </a:rPr>
              <a:t>По организациям, осуществляющим деятельность на территории Республики Саха (Якутия) по статье 14.19 КоАП РФ вынесено 20 Постановлений</a:t>
            </a:r>
            <a:endParaRPr lang="ru-RU" sz="1400" dirty="0">
              <a:latin typeface="Times New Roman" pitchFamily="18" charset="0"/>
              <a:cs typeface="Times New Roman" pitchFamily="18" charset="0"/>
            </a:endParaRPr>
          </a:p>
        </c:rich>
      </c:tx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dLbls>
            <c:dLbl>
              <c:idx val="0"/>
              <c:layout>
                <c:manualLayout>
                  <c:x val="-0.20787493002086521"/>
                  <c:y val="-0.10267455520862648"/>
                </c:manualLayout>
              </c:layout>
              <c:tx>
                <c:rich>
                  <a:bodyPr/>
                  <a:lstStyle/>
                  <a:p>
                    <a:r>
                      <a:rPr lang="en-US" sz="1400" b="1">
                        <a:latin typeface="Times New Roman" pitchFamily="18" charset="0"/>
                        <a:cs typeface="Times New Roman" pitchFamily="18" charset="0"/>
                      </a:rPr>
                      <a:t>14 </a:t>
                    </a:r>
                    <a:r>
                      <a:rPr lang="ru-RU" sz="1400" b="1" smtClean="0">
                        <a:latin typeface="Times New Roman" pitchFamily="18" charset="0"/>
                        <a:cs typeface="Times New Roman" pitchFamily="18" charset="0"/>
                      </a:rPr>
                      <a:t>(</a:t>
                    </a:r>
                    <a:r>
                      <a:rPr lang="en-US" sz="1400" b="1" smtClean="0">
                        <a:latin typeface="Times New Roman" pitchFamily="18" charset="0"/>
                        <a:cs typeface="Times New Roman" pitchFamily="18" charset="0"/>
                      </a:rPr>
                      <a:t>70%</a:t>
                    </a:r>
                    <a:r>
                      <a:rPr lang="ru-RU" sz="1400" b="1" smtClean="0">
                        <a:latin typeface="Times New Roman" pitchFamily="18" charset="0"/>
                        <a:cs typeface="Times New Roman" pitchFamily="18" charset="0"/>
                      </a:rPr>
                      <a:t>)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  <c:separator> </c:separator>
            </c:dLbl>
            <c:dLbl>
              <c:idx val="1"/>
              <c:layout>
                <c:manualLayout>
                  <c:x val="0.13491621812499274"/>
                  <c:y val="9.03372061339444E-2"/>
                </c:manualLayout>
              </c:layout>
              <c:tx>
                <c:rich>
                  <a:bodyPr/>
                  <a:lstStyle/>
                  <a:p>
                    <a:r>
                      <a:rPr lang="en-US" sz="1400" b="1">
                        <a:latin typeface="Times New Roman" pitchFamily="18" charset="0"/>
                        <a:cs typeface="Times New Roman" pitchFamily="18" charset="0"/>
                      </a:rPr>
                      <a:t>6 </a:t>
                    </a:r>
                    <a:r>
                      <a:rPr lang="ru-RU" sz="1400" b="1" smtClean="0">
                        <a:latin typeface="Times New Roman" pitchFamily="18" charset="0"/>
                        <a:cs typeface="Times New Roman" pitchFamily="18" charset="0"/>
                      </a:rPr>
                      <a:t>(</a:t>
                    </a:r>
                    <a:r>
                      <a:rPr lang="en-US" sz="1400" b="1" smtClean="0">
                        <a:latin typeface="Times New Roman" pitchFamily="18" charset="0"/>
                        <a:cs typeface="Times New Roman" pitchFamily="18" charset="0"/>
                      </a:rPr>
                      <a:t>30%</a:t>
                    </a:r>
                    <a:r>
                      <a:rPr lang="ru-RU" sz="1400" b="1" smtClean="0">
                        <a:latin typeface="Times New Roman" pitchFamily="18" charset="0"/>
                        <a:cs typeface="Times New Roman" pitchFamily="18" charset="0"/>
                      </a:rPr>
                      <a:t>)</a:t>
                    </a:r>
                    <a:endParaRPr lang="en-US"/>
                  </a:p>
                </c:rich>
              </c:tx>
              <c:showLegendKey val="0"/>
              <c:showVal val="1"/>
              <c:showCatName val="0"/>
              <c:showSerName val="0"/>
              <c:showPercent val="1"/>
              <c:showBubbleSize val="0"/>
              <c:separator> </c:separator>
            </c:dLbl>
            <c:txPr>
              <a:bodyPr/>
              <a:lstStyle/>
              <a:p>
                <a:pPr>
                  <a:defRPr sz="1400"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eparator> </c:separator>
            <c:showLeaderLines val="1"/>
          </c:dLbls>
          <c:cat>
            <c:strRef>
              <c:f>Лист1!$A$2:$A$3</c:f>
              <c:strCache>
                <c:ptCount val="2"/>
                <c:pt idx="0">
                  <c:v>Штраф</c:v>
                </c:pt>
                <c:pt idx="1">
                  <c:v>Предупреждение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14</c:v>
                </c:pt>
                <c:pt idx="1">
                  <c:v>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>
        <c:manualLayout>
          <c:xMode val="edge"/>
          <c:yMode val="edge"/>
          <c:x val="0.59665704603866887"/>
          <c:y val="0.45204639098071225"/>
          <c:w val="0.35784156175575393"/>
          <c:h val="0.2702404599467737"/>
        </c:manualLayout>
      </c:layout>
      <c:overlay val="0"/>
      <c:txPr>
        <a:bodyPr/>
        <a:lstStyle/>
        <a:p>
          <a:pPr>
            <a:defRPr sz="1200">
              <a:latin typeface="Times New Roman" pitchFamily="18" charset="0"/>
              <a:cs typeface="Times New Roman" pitchFamily="18" charset="0"/>
            </a:defRPr>
          </a:pPr>
          <a:endParaRPr lang="ru-RU"/>
        </a:p>
      </c:txPr>
    </c:legend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480504D-7C40-42C3-8685-0527231B6032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6F555C-6F2D-42FB-BB7E-77F3DB7DAD9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2396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983BED-8854-45D6-A37B-80A40620CE12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8FC8A8-2A43-4F4C-A6DA-BAD68668A9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181542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Образ слайда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30723" name="Заметки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dirty="0" smtClean="0"/>
          </a:p>
        </p:txBody>
      </p:sp>
      <p:sp>
        <p:nvSpPr>
          <p:cNvPr id="69636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936D984-8D90-46BE-81DB-9573F3B75288}" type="slidenum">
              <a:rPr lang="ru-RU" smtClean="0">
                <a:latin typeface="Arial" pitchFamily="34" charset="0"/>
              </a:rPr>
              <a:pPr>
                <a:defRPr/>
              </a:pPr>
              <a:t>1</a:t>
            </a:fld>
            <a:endParaRPr lang="ru-RU" smtClean="0">
              <a:latin typeface="Arial" pitchFamily="34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8FC8A8-2A43-4F4C-A6DA-BAD68668A9D6}" type="slidenum">
              <a:rPr lang="ru-RU" smtClean="0"/>
              <a:pPr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7310674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Образ слайда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30723" name="Заметки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dirty="0" smtClean="0"/>
          </a:p>
        </p:txBody>
      </p:sp>
      <p:sp>
        <p:nvSpPr>
          <p:cNvPr id="69636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936D984-8D90-46BE-81DB-9573F3B75288}" type="slidenum">
              <a:rPr lang="ru-RU" smtClean="0">
                <a:latin typeface="Arial" pitchFamily="34" charset="0"/>
              </a:rPr>
              <a:pPr>
                <a:defRPr/>
              </a:pPr>
              <a:t>7</a:t>
            </a:fld>
            <a:endParaRPr lang="ru-RU" smtClean="0">
              <a:latin typeface="Arial" pitchFamily="34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Образ слайда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ln/>
        </p:spPr>
      </p:sp>
      <p:sp>
        <p:nvSpPr>
          <p:cNvPr id="30723" name="Заметки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dirty="0" smtClean="0"/>
          </a:p>
        </p:txBody>
      </p:sp>
      <p:sp>
        <p:nvSpPr>
          <p:cNvPr id="69636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C936D984-8D90-46BE-81DB-9573F3B75288}" type="slidenum">
              <a:rPr lang="ru-RU" smtClean="0">
                <a:latin typeface="Arial" pitchFamily="34" charset="0"/>
              </a:rPr>
              <a:pPr>
                <a:defRPr/>
              </a:pPr>
              <a:t>9</a:t>
            </a:fld>
            <a:endParaRPr lang="ru-RU" smtClean="0">
              <a:latin typeface="Arial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5384CD"/>
            </a:gs>
            <a:gs pos="11000">
              <a:schemeClr val="accent1">
                <a:tint val="44500"/>
                <a:satMod val="160000"/>
              </a:schemeClr>
            </a:gs>
            <a:gs pos="100000">
              <a:schemeClr val="accent1">
                <a:tint val="23500"/>
                <a:satMod val="160000"/>
              </a:schemeClr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17.03.2021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ик 9"/>
          <p:cNvSpPr/>
          <p:nvPr/>
        </p:nvSpPr>
        <p:spPr>
          <a:xfrm>
            <a:off x="424565" y="175604"/>
            <a:ext cx="8313127" cy="6532562"/>
          </a:xfrm>
          <a:prstGeom prst="rect">
            <a:avLst/>
          </a:prstGeom>
          <a:solidFill>
            <a:schemeClr val="accent1">
              <a:alpha val="0"/>
            </a:schemeClr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ln w="76200">
                <a:solidFill>
                  <a:schemeClr val="tx1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Заголовок 6"/>
          <p:cNvSpPr txBox="1">
            <a:spLocks/>
          </p:cNvSpPr>
          <p:nvPr/>
        </p:nvSpPr>
        <p:spPr>
          <a:xfrm>
            <a:off x="197771" y="1546043"/>
            <a:ext cx="8766718" cy="2428891"/>
          </a:xfrm>
          <a:prstGeom prst="rect">
            <a:avLst/>
          </a:prstGeom>
        </p:spPr>
        <p:txBody>
          <a:bodyPr lIns="91436" tIns="45718" rIns="91436" bIns="45718" anchor="ctr"/>
          <a:lstStyle/>
          <a:p>
            <a:pPr algn="ctr"/>
            <a:endParaRPr lang="ru-RU" sz="2800" b="1" dirty="0">
              <a:latin typeface="Arial" pitchFamily="34" charset="0"/>
              <a:ea typeface="+mj-ea"/>
              <a:cs typeface="Arial" pitchFamily="34" charset="0"/>
            </a:endParaRPr>
          </a:p>
        </p:txBody>
      </p:sp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610408" y="2060848"/>
            <a:ext cx="6160441" cy="2448272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«</a:t>
            </a:r>
            <a:r>
              <a:rPr lang="ru-RU" sz="2400" b="1" dirty="0"/>
              <a:t>О типичных нарушениях законодательства в сфере производства и оборота алкогольной продукции</a:t>
            </a:r>
            <a:r>
              <a:rPr lang="ru-RU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»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107504" y="424993"/>
            <a:ext cx="8496944" cy="369328"/>
          </a:xfrm>
          <a:prstGeom prst="rect">
            <a:avLst/>
          </a:prstGeom>
        </p:spPr>
        <p:txBody>
          <a:bodyPr wrap="square" lIns="91436" tIns="45718" rIns="91436" bIns="45718">
            <a:spAutoFit/>
          </a:bodyPr>
          <a:lstStyle/>
          <a:p>
            <a:pPr algn="ctr"/>
            <a:endParaRPr lang="ru-RU" b="1" dirty="0"/>
          </a:p>
        </p:txBody>
      </p:sp>
      <p:pic>
        <p:nvPicPr>
          <p:cNvPr id="1026" name="Picture 2" descr="Федеральная служба по регулированию алкогольного рынка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48320" y="349926"/>
            <a:ext cx="665619" cy="7200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6" name="Заголовок 3"/>
          <p:cNvSpPr txBox="1">
            <a:spLocks/>
          </p:cNvSpPr>
          <p:nvPr/>
        </p:nvSpPr>
        <p:spPr>
          <a:xfrm>
            <a:off x="1357297" y="3970340"/>
            <a:ext cx="6447666" cy="14401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ru-RU" sz="6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TextBox 20"/>
          <p:cNvSpPr txBox="1">
            <a:spLocks noChangeArrowheads="1"/>
          </p:cNvSpPr>
          <p:nvPr/>
        </p:nvSpPr>
        <p:spPr bwMode="auto">
          <a:xfrm>
            <a:off x="424566" y="1081409"/>
            <a:ext cx="8313127" cy="738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МЕЖРЕГИОНАЛЬНОЕ УПРАВЛЕНИЕ ФЕДЕРАЛЬНОЙ СЛУЖБЫ</a:t>
            </a:r>
          </a:p>
          <a:p>
            <a:pPr algn="ctr" eaLnBrk="1" hangingPunct="1"/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ПО РЕГУЛИРОВАНИЮ АЛКОГОЛЬНОГО РЫНКА ПО </a:t>
            </a:r>
          </a:p>
          <a:p>
            <a:pPr algn="ctr" eaLnBrk="1" hangingPunct="1"/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ДАЛЬНЕВОСТОЧНОМУ ФЕДЕРАЛЬНОМУ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ОКРУГУ</a:t>
            </a:r>
          </a:p>
        </p:txBody>
      </p:sp>
      <p:sp>
        <p:nvSpPr>
          <p:cNvPr id="12" name="TextBox 11"/>
          <p:cNvSpPr txBox="1">
            <a:spLocks noChangeArrowheads="1"/>
          </p:cNvSpPr>
          <p:nvPr/>
        </p:nvSpPr>
        <p:spPr bwMode="auto">
          <a:xfrm>
            <a:off x="5220072" y="5002696"/>
            <a:ext cx="3024802" cy="8156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ru-RU" sz="1400" dirty="0">
                <a:latin typeface="Arial" pitchFamily="34" charset="0"/>
                <a:cs typeface="Arial" pitchFamily="34" charset="0"/>
              </a:rPr>
              <a:t>Докладчик: </a:t>
            </a:r>
          </a:p>
          <a:p>
            <a:pPr eaLnBrk="1" hangingPunct="1">
              <a:spcAft>
                <a:spcPts val="600"/>
              </a:spcAft>
            </a:pPr>
            <a:r>
              <a:rPr lang="ru-RU" sz="1400" dirty="0" smtClean="0">
                <a:latin typeface="Arial" pitchFamily="34" charset="0"/>
                <a:cs typeface="Arial" pitchFamily="34" charset="0"/>
              </a:rPr>
              <a:t>Начальник юридического отдела</a:t>
            </a:r>
            <a:endParaRPr lang="ru-RU" sz="1400" dirty="0">
              <a:latin typeface="Arial" pitchFamily="34" charset="0"/>
              <a:cs typeface="Arial" pitchFamily="34" charset="0"/>
            </a:endParaRPr>
          </a:p>
          <a:p>
            <a:pPr eaLnBrk="1" hangingPunct="1"/>
            <a:r>
              <a:rPr lang="ru-RU" sz="1400" dirty="0" err="1" smtClean="0">
                <a:latin typeface="Arial" pitchFamily="34" charset="0"/>
                <a:cs typeface="Arial" pitchFamily="34" charset="0"/>
              </a:rPr>
              <a:t>Борзенков</a:t>
            </a:r>
            <a:r>
              <a:rPr lang="ru-RU" sz="1400" dirty="0" smtClean="0">
                <a:latin typeface="Arial" pitchFamily="34" charset="0"/>
                <a:cs typeface="Arial" pitchFamily="34" charset="0"/>
              </a:rPr>
              <a:t> Михаил Алексеевич</a:t>
            </a:r>
            <a:endParaRPr lang="ru-RU" sz="14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5" name="TextBox 52"/>
          <p:cNvSpPr txBox="1">
            <a:spLocks noChangeArrowheads="1"/>
          </p:cNvSpPr>
          <p:nvPr/>
        </p:nvSpPr>
        <p:spPr bwMode="auto">
          <a:xfrm>
            <a:off x="665285" y="6253164"/>
            <a:ext cx="8313127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r>
              <a:rPr lang="ru-RU" sz="1400" dirty="0" smtClean="0"/>
              <a:t>2021</a:t>
            </a:r>
            <a:endParaRPr lang="ru-RU" sz="1400" dirty="0"/>
          </a:p>
        </p:txBody>
      </p:sp>
    </p:spTree>
    <p:extLst>
      <p:ext uri="{BB962C8B-B14F-4D97-AF65-F5344CB8AC3E}">
        <p14:creationId xmlns:p14="http://schemas.microsoft.com/office/powerpoint/2010/main" val="23325420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Прямоугольник 10"/>
          <p:cNvSpPr/>
          <p:nvPr/>
        </p:nvSpPr>
        <p:spPr>
          <a:xfrm>
            <a:off x="424565" y="175604"/>
            <a:ext cx="8313127" cy="6532562"/>
          </a:xfrm>
          <a:prstGeom prst="rect">
            <a:avLst/>
          </a:prstGeom>
          <a:solidFill>
            <a:schemeClr val="accent1">
              <a:alpha val="0"/>
            </a:schemeClr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ln w="76200">
                <a:solidFill>
                  <a:schemeClr val="tx1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6390" name="TextBox 4"/>
          <p:cNvSpPr txBox="1">
            <a:spLocks noChangeArrowheads="1"/>
          </p:cNvSpPr>
          <p:nvPr/>
        </p:nvSpPr>
        <p:spPr bwMode="auto">
          <a:xfrm>
            <a:off x="751345" y="329540"/>
            <a:ext cx="7659566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just">
              <a:buNone/>
            </a:pPr>
            <a:r>
              <a:rPr lang="ru-RU" sz="2000" b="1" dirty="0" smtClean="0">
                <a:latin typeface="Arial" pitchFamily="34" charset="0"/>
                <a:cs typeface="Arial" pitchFamily="34" charset="0"/>
              </a:rPr>
              <a:t>Статистические </a:t>
            </a:r>
            <a:r>
              <a:rPr lang="ru-RU" sz="2000" b="1" dirty="0">
                <a:latin typeface="Arial" pitchFamily="34" charset="0"/>
                <a:cs typeface="Arial" pitchFamily="34" charset="0"/>
              </a:rPr>
              <a:t>данные о </a:t>
            </a:r>
            <a:r>
              <a:rPr lang="ru-RU" sz="2000" b="1" dirty="0" smtClean="0">
                <a:latin typeface="Arial" pitchFamily="34" charset="0"/>
                <a:cs typeface="Arial" pitchFamily="34" charset="0"/>
              </a:rPr>
              <a:t>возбужденных делах</a:t>
            </a:r>
            <a:endParaRPr lang="ru-RU" sz="2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5439773" y="3670554"/>
            <a:ext cx="517281" cy="215900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6264783" y="3462596"/>
            <a:ext cx="517280" cy="214313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graphicFrame>
        <p:nvGraphicFramePr>
          <p:cNvPr id="3" name="Диаграмма 2"/>
          <p:cNvGraphicFramePr/>
          <p:nvPr>
            <p:extLst>
              <p:ext uri="{D42A27DB-BD31-4B8C-83A1-F6EECF244321}">
                <p14:modId xmlns:p14="http://schemas.microsoft.com/office/powerpoint/2010/main" val="1700857525"/>
              </p:ext>
            </p:extLst>
          </p:nvPr>
        </p:nvGraphicFramePr>
        <p:xfrm>
          <a:off x="726265" y="1206719"/>
          <a:ext cx="7659566" cy="423850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28" name="Title 27"/>
          <p:cNvSpPr txBox="1">
            <a:spLocks/>
          </p:cNvSpPr>
          <p:nvPr/>
        </p:nvSpPr>
        <p:spPr bwMode="auto">
          <a:xfrm>
            <a:off x="1835696" y="4149824"/>
            <a:ext cx="2452503" cy="2880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5832" tIns="47916" rIns="95832" bIns="47916"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lvl="0"/>
            <a:endParaRPr lang="ru-RU" sz="1400" dirty="0"/>
          </a:p>
        </p:txBody>
      </p:sp>
    </p:spTree>
    <p:extLst>
      <p:ext uri="{BB962C8B-B14F-4D97-AF65-F5344CB8AC3E}">
        <p14:creationId xmlns:p14="http://schemas.microsoft.com/office/powerpoint/2010/main" val="3109335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Прямоугольник 17"/>
          <p:cNvSpPr/>
          <p:nvPr/>
        </p:nvSpPr>
        <p:spPr>
          <a:xfrm>
            <a:off x="424565" y="175604"/>
            <a:ext cx="8313127" cy="6532562"/>
          </a:xfrm>
          <a:prstGeom prst="rect">
            <a:avLst/>
          </a:prstGeom>
          <a:solidFill>
            <a:schemeClr val="accent1">
              <a:alpha val="0"/>
            </a:schemeClr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ln w="76200">
                <a:solidFill>
                  <a:schemeClr val="tx1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6390" name="TextBox 4"/>
          <p:cNvSpPr txBox="1">
            <a:spLocks noChangeArrowheads="1"/>
          </p:cNvSpPr>
          <p:nvPr/>
        </p:nvSpPr>
        <p:spPr bwMode="auto">
          <a:xfrm>
            <a:off x="751345" y="329540"/>
            <a:ext cx="7659566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just">
              <a:buNone/>
            </a:pPr>
            <a:r>
              <a:rPr lang="ru-RU" sz="2000" b="1" dirty="0" smtClean="0">
                <a:latin typeface="Arial" pitchFamily="34" charset="0"/>
                <a:cs typeface="Arial" pitchFamily="34" charset="0"/>
              </a:rPr>
              <a:t>Статистические данные о вынесенных постановлениях</a:t>
            </a:r>
            <a:endParaRPr lang="ru-RU" sz="2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5439773" y="3670554"/>
            <a:ext cx="517281" cy="215900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6264783" y="3462596"/>
            <a:ext cx="517280" cy="214313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graphicFrame>
        <p:nvGraphicFramePr>
          <p:cNvPr id="2" name="Диаграмма 1"/>
          <p:cNvGraphicFramePr/>
          <p:nvPr>
            <p:extLst>
              <p:ext uri="{D42A27DB-BD31-4B8C-83A1-F6EECF244321}">
                <p14:modId xmlns:p14="http://schemas.microsoft.com/office/powerpoint/2010/main" val="586296521"/>
              </p:ext>
            </p:extLst>
          </p:nvPr>
        </p:nvGraphicFramePr>
        <p:xfrm>
          <a:off x="539552" y="698872"/>
          <a:ext cx="4457183" cy="372918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Диаграмма 2"/>
          <p:cNvGraphicFramePr/>
          <p:nvPr>
            <p:extLst>
              <p:ext uri="{D42A27DB-BD31-4B8C-83A1-F6EECF244321}">
                <p14:modId xmlns:p14="http://schemas.microsoft.com/office/powerpoint/2010/main" val="1342103290"/>
              </p:ext>
            </p:extLst>
          </p:nvPr>
        </p:nvGraphicFramePr>
        <p:xfrm>
          <a:off x="4427984" y="2492896"/>
          <a:ext cx="4220901" cy="447738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761567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Прямоугольник 17"/>
          <p:cNvSpPr/>
          <p:nvPr/>
        </p:nvSpPr>
        <p:spPr>
          <a:xfrm>
            <a:off x="424565" y="175604"/>
            <a:ext cx="8313127" cy="6532562"/>
          </a:xfrm>
          <a:prstGeom prst="rect">
            <a:avLst/>
          </a:prstGeom>
          <a:solidFill>
            <a:schemeClr val="accent1">
              <a:alpha val="0"/>
            </a:schemeClr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ln w="76200">
                <a:solidFill>
                  <a:schemeClr val="tx1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5439773" y="3670554"/>
            <a:ext cx="517281" cy="215900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6264783" y="3462596"/>
            <a:ext cx="517280" cy="214313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1" name="Объект 2"/>
          <p:cNvSpPr txBox="1">
            <a:spLocks/>
          </p:cNvSpPr>
          <p:nvPr/>
        </p:nvSpPr>
        <p:spPr>
          <a:xfrm>
            <a:off x="800708" y="692696"/>
            <a:ext cx="7560840" cy="5832648"/>
          </a:xfrm>
          <a:prstGeom prst="rect">
            <a:avLst/>
          </a:prstGeom>
          <a:noFill/>
          <a:ln w="19050">
            <a:solidFill>
              <a:srgbClr val="FF0000"/>
            </a:solidFill>
          </a:ln>
        </p:spPr>
        <p:txBody>
          <a:bodyPr vert="horz" lIns="91440" tIns="45720" rIns="91440" bIns="45720" rtlCol="0" anchor="ctr">
            <a:no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marL="342900" algn="just">
              <a:spcBef>
                <a:spcPts val="0"/>
              </a:spcBef>
            </a:pPr>
            <a:endParaRPr lang="ru-RU" sz="20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algn="just">
              <a:spcBef>
                <a:spcPts val="0"/>
              </a:spcBef>
            </a:pPr>
            <a:endParaRPr lang="ru-RU" sz="20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algn="just">
              <a:spcBef>
                <a:spcPts val="0"/>
              </a:spcBef>
            </a:pPr>
            <a:endParaRPr lang="ru-RU" sz="20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algn="just">
              <a:spcBef>
                <a:spcPts val="0"/>
              </a:spcBef>
            </a:pPr>
            <a:endParaRPr lang="ru-RU" sz="2200" dirty="0" smtClean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algn="just">
              <a:spcBef>
                <a:spcPts val="0"/>
              </a:spcBef>
            </a:pP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1) осуществление </a:t>
            </a:r>
            <a:r>
              <a:rPr lang="ru-RU" sz="2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поставок алкогольной продукции, сведения о которых не зафиксированы в ЕГАИС</a:t>
            </a: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marL="342900" indent="457200" algn="just">
              <a:spcBef>
                <a:spcPts val="0"/>
              </a:spcBef>
              <a:buAutoNum type="arabicParenR"/>
            </a:pPr>
            <a:endParaRPr lang="ru-RU" sz="2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indent="457200" algn="just">
              <a:spcBef>
                <a:spcPts val="0"/>
              </a:spcBef>
            </a:pPr>
            <a:r>
              <a:rPr lang="ru-RU" sz="2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2) несвоевременное внесение в ЕГАИС заявок о фиксации информации о получении продукции</a:t>
            </a: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indent="457200" algn="just">
              <a:spcBef>
                <a:spcPts val="0"/>
              </a:spcBef>
            </a:pPr>
            <a:endParaRPr lang="ru-RU" sz="2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indent="457200" algn="just">
              <a:spcBef>
                <a:spcPts val="0"/>
              </a:spcBef>
            </a:pPr>
            <a:r>
              <a:rPr lang="ru-RU" sz="2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3) внесение недостоверных данных в ЕГАИС, либо </a:t>
            </a: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не </a:t>
            </a:r>
            <a:r>
              <a:rPr lang="ru-RU" sz="2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внесение достоверных </a:t>
            </a: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данных</a:t>
            </a:r>
            <a:endParaRPr lang="ru-RU" sz="2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0" name="TextBox 4"/>
          <p:cNvSpPr txBox="1">
            <a:spLocks noChangeArrowheads="1"/>
          </p:cNvSpPr>
          <p:nvPr/>
        </p:nvSpPr>
        <p:spPr bwMode="auto">
          <a:xfrm>
            <a:off x="1417340" y="968698"/>
            <a:ext cx="6327576" cy="100642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buNone/>
            </a:pPr>
            <a:r>
              <a:rPr lang="ru-RU" sz="2200" b="1" dirty="0" smtClean="0">
                <a:latin typeface="Times New Roman" pitchFamily="18" charset="0"/>
                <a:cs typeface="Times New Roman" pitchFamily="18" charset="0"/>
              </a:rPr>
              <a:t>Часто встречающиеся нарушения, ответственность за которые предусмотрена статьей 14.19 КоАП РФ:</a:t>
            </a:r>
          </a:p>
        </p:txBody>
      </p:sp>
    </p:spTree>
    <p:extLst>
      <p:ext uri="{BB962C8B-B14F-4D97-AF65-F5344CB8AC3E}">
        <p14:creationId xmlns:p14="http://schemas.microsoft.com/office/powerpoint/2010/main" val="26331109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Прямоугольник 17"/>
          <p:cNvSpPr/>
          <p:nvPr/>
        </p:nvSpPr>
        <p:spPr>
          <a:xfrm>
            <a:off x="424565" y="175604"/>
            <a:ext cx="8313127" cy="6532562"/>
          </a:xfrm>
          <a:prstGeom prst="rect">
            <a:avLst/>
          </a:prstGeom>
          <a:solidFill>
            <a:schemeClr val="accent1">
              <a:alpha val="0"/>
            </a:schemeClr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ln w="76200">
                <a:solidFill>
                  <a:schemeClr val="tx1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5439773" y="3670554"/>
            <a:ext cx="517281" cy="215900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6264783" y="3462596"/>
            <a:ext cx="517280" cy="214313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1" name="Объект 2"/>
          <p:cNvSpPr txBox="1">
            <a:spLocks/>
          </p:cNvSpPr>
          <p:nvPr/>
        </p:nvSpPr>
        <p:spPr>
          <a:xfrm>
            <a:off x="820942" y="548680"/>
            <a:ext cx="7560840" cy="5760640"/>
          </a:xfrm>
          <a:prstGeom prst="rect">
            <a:avLst/>
          </a:prstGeom>
          <a:noFill/>
          <a:ln w="9525">
            <a:noFill/>
          </a:ln>
        </p:spPr>
        <p:txBody>
          <a:bodyPr vert="horz" lIns="91440" tIns="45720" rIns="91440" bIns="45720" rtlCol="0" anchor="ctr">
            <a:no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lvl="0" algn="just">
              <a:spcBef>
                <a:spcPts val="0"/>
              </a:spcBef>
            </a:pP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    </a:t>
            </a:r>
          </a:p>
          <a:p>
            <a:pPr lvl="0" algn="just">
              <a:spcBef>
                <a:spcPts val="0"/>
              </a:spcBef>
            </a:pPr>
            <a:endParaRPr lang="ru-RU" sz="2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algn="just">
              <a:spcBef>
                <a:spcPts val="0"/>
              </a:spcBef>
            </a:pP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 1. Искажение </a:t>
            </a:r>
            <a:r>
              <a:rPr lang="ru-RU" sz="2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сведений связанных с поставщиком или получателем алкогольной продукции, его наименованием, ИНН, КПП, адресом осуществления деятельности</a:t>
            </a: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marL="342900" lvl="0" indent="-342900" algn="just">
              <a:spcBef>
                <a:spcPts val="0"/>
              </a:spcBef>
              <a:buAutoNum type="arabicPeriod"/>
            </a:pPr>
            <a:endParaRPr lang="ru-RU" sz="2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indent="457200" algn="just">
              <a:spcBef>
                <a:spcPts val="0"/>
              </a:spcBef>
            </a:pPr>
            <a:r>
              <a:rPr lang="ru-RU" sz="2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2. Искажением сведений об остатках алкогольной продукции числящейся на складе организации или в торговом зале</a:t>
            </a: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pPr lvl="0" indent="457200" algn="just">
              <a:spcBef>
                <a:spcPts val="0"/>
              </a:spcBef>
            </a:pPr>
            <a:endParaRPr lang="ru-RU" sz="2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  <a:p>
            <a:pPr lvl="0" indent="457200" algn="just">
              <a:spcBef>
                <a:spcPts val="0"/>
              </a:spcBef>
            </a:pPr>
            <a:r>
              <a:rPr lang="ru-RU" sz="22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3. Внесение недостоверной информации о поставляемой алкогольной продукции (вид, наименование, фасовка дата розлива) и ее </a:t>
            </a:r>
            <a:r>
              <a:rPr lang="ru-RU" sz="2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стоимости.</a:t>
            </a:r>
            <a:endParaRPr lang="ru-RU" sz="2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6" name="TextBox 4"/>
          <p:cNvSpPr txBox="1">
            <a:spLocks noChangeArrowheads="1"/>
          </p:cNvSpPr>
          <p:nvPr/>
        </p:nvSpPr>
        <p:spPr bwMode="auto">
          <a:xfrm>
            <a:off x="1417340" y="673232"/>
            <a:ext cx="6327576" cy="7017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buNone/>
            </a:pPr>
            <a:r>
              <a:rPr lang="ru-RU" sz="2200" b="1" dirty="0" smtClean="0">
                <a:latin typeface="Times New Roman" pitchFamily="18" charset="0"/>
                <a:cs typeface="Times New Roman" pitchFamily="18" charset="0"/>
              </a:rPr>
              <a:t>Нарушения, связанные с внесением недостоверных сведений</a:t>
            </a:r>
            <a:endParaRPr lang="ru-RU" sz="22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53414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Прямоугольник 17"/>
          <p:cNvSpPr/>
          <p:nvPr/>
        </p:nvSpPr>
        <p:spPr>
          <a:xfrm>
            <a:off x="404951" y="196315"/>
            <a:ext cx="8313127" cy="6532562"/>
          </a:xfrm>
          <a:prstGeom prst="rect">
            <a:avLst/>
          </a:prstGeom>
          <a:solidFill>
            <a:schemeClr val="accent1">
              <a:alpha val="0"/>
            </a:schemeClr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ln w="76200">
                <a:solidFill>
                  <a:schemeClr val="tx1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5439773" y="3670554"/>
            <a:ext cx="517281" cy="215900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6264783" y="3462596"/>
            <a:ext cx="517280" cy="214313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2" name="TextBox 19"/>
          <p:cNvSpPr txBox="1">
            <a:spLocks noChangeArrowheads="1"/>
          </p:cNvSpPr>
          <p:nvPr/>
        </p:nvSpPr>
        <p:spPr bwMode="auto">
          <a:xfrm>
            <a:off x="755576" y="1628801"/>
            <a:ext cx="7632848" cy="338554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indent="4508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just"/>
            <a:endParaRPr lang="ru-RU" sz="1400" dirty="0" smtClean="0">
              <a:latin typeface="Times New Roman" pitchFamily="18" charset="0"/>
              <a:cs typeface="Times New Roman" pitchFamily="18" charset="0"/>
            </a:endParaRPr>
          </a:p>
          <a:p>
            <a:pPr marL="342900" indent="-342900" algn="just">
              <a:buFontTx/>
              <a:buChar char="-"/>
            </a:pP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Пункт </a:t>
            </a:r>
            <a:r>
              <a:rPr lang="ru-RU" sz="2200" dirty="0">
                <a:latin typeface="Times New Roman" pitchFamily="18" charset="0"/>
                <a:cs typeface="Times New Roman" pitchFamily="18" charset="0"/>
              </a:rPr>
              <a:t>2.3 Федерального закона от 22.11.1995 № </a:t>
            </a: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171-ФЗ.</a:t>
            </a:r>
          </a:p>
          <a:p>
            <a:pPr marL="342900" indent="-342900" algn="just">
              <a:buFontTx/>
              <a:buChar char="-"/>
            </a:pPr>
            <a:endParaRPr lang="ru-RU" sz="2200" dirty="0">
              <a:latin typeface="Times New Roman" pitchFamily="18" charset="0"/>
              <a:cs typeface="Times New Roman" pitchFamily="18" charset="0"/>
            </a:endParaRPr>
          </a:p>
          <a:p>
            <a:pPr marL="342900" indent="-342900" algn="just">
              <a:buFontTx/>
              <a:buChar char="-"/>
            </a:pPr>
            <a:r>
              <a:rPr lang="ru-RU" sz="2200" dirty="0" smtClean="0">
                <a:latin typeface="Times New Roman" pitchFamily="18" charset="0"/>
                <a:cs typeface="Times New Roman" pitchFamily="18" charset="0"/>
              </a:rPr>
              <a:t>Постановлением Правительства Российской Федерации от 31.12.2020 № 2466 «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О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ведении и функционировании единой государственной автоматизированной информационной системы учета объема производства и оборота этилового спирта, алкогольной и спиртосодержащей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продукции».</a:t>
            </a:r>
            <a:endParaRPr lang="ru-RU" sz="2200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endParaRPr lang="ru-RU" sz="14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TextBox 4"/>
          <p:cNvSpPr txBox="1">
            <a:spLocks noChangeArrowheads="1"/>
          </p:cNvSpPr>
          <p:nvPr/>
        </p:nvSpPr>
        <p:spPr bwMode="auto">
          <a:xfrm>
            <a:off x="1390422" y="393883"/>
            <a:ext cx="6327576" cy="100642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buNone/>
            </a:pPr>
            <a:r>
              <a:rPr lang="ru-RU" sz="2200" b="1" dirty="0" smtClean="0">
                <a:latin typeface="Times New Roman" pitchFamily="18" charset="0"/>
                <a:cs typeface="Times New Roman" pitchFamily="18" charset="0"/>
              </a:rPr>
              <a:t>Нормативные акты регламентирующие отражение сведений об адресе осуществления деятельности</a:t>
            </a:r>
            <a:endParaRPr lang="ru-RU" sz="22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097091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рямоугольник 11"/>
          <p:cNvSpPr/>
          <p:nvPr/>
        </p:nvSpPr>
        <p:spPr>
          <a:xfrm>
            <a:off x="397646" y="188640"/>
            <a:ext cx="8313127" cy="6532562"/>
          </a:xfrm>
          <a:prstGeom prst="rect">
            <a:avLst/>
          </a:prstGeom>
          <a:solidFill>
            <a:schemeClr val="accent1">
              <a:alpha val="0"/>
            </a:schemeClr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sz="1600" dirty="0">
              <a:ln w="76200">
                <a:solidFill>
                  <a:schemeClr val="tx1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107504" y="424993"/>
            <a:ext cx="8496944" cy="369328"/>
          </a:xfrm>
          <a:prstGeom prst="rect">
            <a:avLst/>
          </a:prstGeom>
        </p:spPr>
        <p:txBody>
          <a:bodyPr wrap="square" lIns="91436" tIns="45718" rIns="91436" bIns="45718">
            <a:spAutoFit/>
          </a:bodyPr>
          <a:lstStyle/>
          <a:p>
            <a:pPr algn="ctr"/>
            <a:endParaRPr lang="ru-RU" b="1" dirty="0"/>
          </a:p>
        </p:txBody>
      </p:sp>
      <p:sp>
        <p:nvSpPr>
          <p:cNvPr id="15" name="TextBox 19"/>
          <p:cNvSpPr txBox="1">
            <a:spLocks noChangeArrowheads="1"/>
          </p:cNvSpPr>
          <p:nvPr/>
        </p:nvSpPr>
        <p:spPr bwMode="auto">
          <a:xfrm>
            <a:off x="611560" y="908720"/>
            <a:ext cx="7858427" cy="526297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indent="4508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just"/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Согласно пункту 33 «Правил ведения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и функционирования единой государственной автоматизированной информационной системы учета объема производства и оборота этилового спирта, алкогольной и спиртосодержащей продукции, а также учета информации об объеме производства, оборота и (или) использования этилового спирта, алкогольной и спиртосодержащей продукции, о концентрации денатурирующих веществ в денатурированном этиловом спирте (денатурате), об использовании производственных мощностей, объеме собранного винограда, использованного для производства винодельческой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продукции», утвержденных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постановлением Правительства РФ № 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2466,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п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ри </a:t>
            </a:r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выявлении факта внесения в единую информационную систему недостоверной и (или) искаженной информации организация, сельскохозяйственный товаропроизводитель или индивидуальный предприниматель с использованием программно-аппаратных средств вносят изменение в ранее направленную заявку о фиксации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1600" dirty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sz="1600" dirty="0">
                <a:latin typeface="Times New Roman" pitchFamily="18" charset="0"/>
                <a:cs typeface="Times New Roman" pitchFamily="18" charset="0"/>
              </a:rPr>
              <a:t>В случае если у программно-аппаратных средств участников единой информационной системы, отсутствует техническая возможность для исправления недостоверной и (или) искаженной информации путем направления в единую информационную систему заявки, указанной в абзаце первом настоящего пункта, организация или индивидуальный предприниматель направляют в территориальный орган Федеральной службы по регулированию алкогольного рынка по месту нахождения организации, сельскохозяйственного товаропроизводителя или месту жительства индивидуального предпринимателя заявление с уточненными данными</a:t>
            </a:r>
            <a:r>
              <a:rPr lang="ru-RU" sz="16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u-RU" sz="16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4" name="TextBox 4"/>
          <p:cNvSpPr txBox="1">
            <a:spLocks noChangeArrowheads="1"/>
          </p:cNvSpPr>
          <p:nvPr/>
        </p:nvSpPr>
        <p:spPr bwMode="auto">
          <a:xfrm>
            <a:off x="1142976" y="393883"/>
            <a:ext cx="7000924" cy="3970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ctr">
              <a:buNone/>
            </a:pPr>
            <a:r>
              <a:rPr lang="ru-RU" sz="2200" b="1" dirty="0" smtClean="0">
                <a:latin typeface="Times New Roman" pitchFamily="18" charset="0"/>
                <a:cs typeface="Times New Roman" pitchFamily="18" charset="0"/>
              </a:rPr>
              <a:t>Направление заявления с уточненными данными</a:t>
            </a:r>
            <a:endParaRPr lang="ru-RU" sz="2200" b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91790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Прямоугольник 17"/>
          <p:cNvSpPr/>
          <p:nvPr/>
        </p:nvSpPr>
        <p:spPr>
          <a:xfrm>
            <a:off x="419241" y="196315"/>
            <a:ext cx="8313127" cy="6532562"/>
          </a:xfrm>
          <a:prstGeom prst="rect">
            <a:avLst/>
          </a:prstGeom>
          <a:solidFill>
            <a:schemeClr val="accent1">
              <a:alpha val="0"/>
            </a:schemeClr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ln w="76200">
                <a:solidFill>
                  <a:schemeClr val="tx1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6390" name="TextBox 4"/>
          <p:cNvSpPr txBox="1">
            <a:spLocks noChangeArrowheads="1"/>
          </p:cNvSpPr>
          <p:nvPr/>
        </p:nvSpPr>
        <p:spPr bwMode="auto">
          <a:xfrm>
            <a:off x="751345" y="620688"/>
            <a:ext cx="7659566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lnSpc>
                <a:spcPct val="90000"/>
              </a:lnSpc>
              <a:spcBef>
                <a:spcPts val="1000"/>
              </a:spcBef>
              <a:buFont typeface="Arial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</a:defRPr>
            </a:lvl1pPr>
            <a:lvl2pPr marL="742950" indent="-28575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</a:defRPr>
            </a:lvl2pPr>
            <a:lvl3pPr marL="11430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</a:defRPr>
            </a:lvl3pPr>
            <a:lvl4pPr marL="16002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400" indent="-228600" eaLnBrk="0" hangingPunct="0">
              <a:lnSpc>
                <a:spcPct val="90000"/>
              </a:lnSpc>
              <a:spcBef>
                <a:spcPts val="500"/>
              </a:spcBef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charset="0"/>
              <a:buChar char="•"/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algn="just">
              <a:buNone/>
            </a:pPr>
            <a:r>
              <a:rPr lang="ru-RU" sz="2000" b="1" dirty="0">
                <a:latin typeface="Arial" pitchFamily="34" charset="0"/>
                <a:cs typeface="Arial" pitchFamily="34" charset="0"/>
              </a:rPr>
              <a:t>Меры, которые следует предпринять организациям в целях недопущения нарушений порядка учета этилового спирта, алкогольной и спиртосодержащей </a:t>
            </a:r>
            <a:r>
              <a:rPr lang="ru-RU" sz="2000" b="1" dirty="0" smtClean="0">
                <a:latin typeface="Arial" pitchFamily="34" charset="0"/>
                <a:cs typeface="Arial" pitchFamily="34" charset="0"/>
              </a:rPr>
              <a:t>продукции</a:t>
            </a:r>
            <a:endParaRPr lang="ru-RU" sz="2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0" name="Прямоугольник 19"/>
          <p:cNvSpPr/>
          <p:nvPr/>
        </p:nvSpPr>
        <p:spPr>
          <a:xfrm>
            <a:off x="5439773" y="3670554"/>
            <a:ext cx="517281" cy="215900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21" name="Прямоугольник 20"/>
          <p:cNvSpPr/>
          <p:nvPr/>
        </p:nvSpPr>
        <p:spPr>
          <a:xfrm>
            <a:off x="6264783" y="3462596"/>
            <a:ext cx="517280" cy="214313"/>
          </a:xfrm>
          <a:prstGeom prst="rect">
            <a:avLst/>
          </a:prstGeom>
          <a:noFill/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lIns="74288" tIns="37143" rIns="74288" bIns="37143" anchor="ctr"/>
          <a:lstStyle/>
          <a:p>
            <a:pPr algn="ctr">
              <a:defRPr/>
            </a:pPr>
            <a:endParaRPr lang="ru-RU" sz="1000" b="1" dirty="0">
              <a:solidFill>
                <a:srgbClr val="F10D0D"/>
              </a:solidFill>
              <a:latin typeface="Arial Black" panose="020B0A0402010202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9" name="TextBox 15"/>
          <p:cNvSpPr txBox="1">
            <a:spLocks noChangeArrowheads="1"/>
          </p:cNvSpPr>
          <p:nvPr/>
        </p:nvSpPr>
        <p:spPr bwMode="auto">
          <a:xfrm>
            <a:off x="589017" y="1844824"/>
            <a:ext cx="8039100" cy="830997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indent="531813" algn="just">
              <a:buFont typeface="Wingdings" pitchFamily="2" charset="2"/>
              <a:buChar char="ü"/>
            </a:pPr>
            <a:r>
              <a:rPr lang="ru-RU" sz="1600" b="1" i="1" dirty="0" smtClean="0"/>
              <a:t>изучить </a:t>
            </a:r>
            <a:r>
              <a:rPr lang="ru-RU" sz="1600" b="1" i="1" dirty="0"/>
              <a:t>действующее законодательство, в том числе изменения, внесенные в нормативные правовые акты в части порядка фиксации сведений в ЕГАИС</a:t>
            </a:r>
            <a:r>
              <a:rPr lang="ru-RU" sz="1600" b="1" i="1" dirty="0" smtClean="0"/>
              <a:t>;</a:t>
            </a:r>
            <a:endParaRPr lang="ru-RU" sz="1600" b="1" i="1" dirty="0"/>
          </a:p>
        </p:txBody>
      </p:sp>
      <p:sp>
        <p:nvSpPr>
          <p:cNvPr id="22" name="TextBox 15"/>
          <p:cNvSpPr txBox="1">
            <a:spLocks noChangeArrowheads="1"/>
          </p:cNvSpPr>
          <p:nvPr/>
        </p:nvSpPr>
        <p:spPr bwMode="auto">
          <a:xfrm>
            <a:off x="589017" y="2870563"/>
            <a:ext cx="8039100" cy="1815882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indent="531813">
              <a:buFont typeface="Wingdings" pitchFamily="2" charset="2"/>
              <a:buChar char="ü"/>
            </a:pPr>
            <a:r>
              <a:rPr lang="ru-RU" sz="1600" b="1" i="1" dirty="0"/>
              <a:t>усилить контроль со стороны руководителей организаций, за исполнением должностных обязанностей сотрудниками, в том числе:</a:t>
            </a:r>
          </a:p>
          <a:p>
            <a:pPr marL="285750" lvl="0" indent="-285750" algn="just">
              <a:buFontTx/>
              <a:buChar char="-"/>
            </a:pPr>
            <a:r>
              <a:rPr lang="ru-RU" sz="1600" b="1" i="1" dirty="0" smtClean="0"/>
              <a:t>осуществлять </a:t>
            </a:r>
            <a:r>
              <a:rPr lang="ru-RU" sz="1600" b="1" i="1" dirty="0"/>
              <a:t>контроль за своевременной передачей информации об объемах производства и оборота этилового спирта, алкогольной и спиртосодержащей продукции в ЕГАИС</a:t>
            </a:r>
            <a:r>
              <a:rPr lang="ru-RU" sz="1600" b="1" i="1" dirty="0" smtClean="0"/>
              <a:t>;</a:t>
            </a:r>
          </a:p>
          <a:p>
            <a:pPr marL="285750" indent="-285750" algn="just">
              <a:buFontTx/>
              <a:buChar char="-"/>
            </a:pPr>
            <a:r>
              <a:rPr lang="ru-RU" sz="1600" b="1" i="1" dirty="0"/>
              <a:t>обеспечить техническую возможность по передаче указанной информации в </a:t>
            </a:r>
            <a:r>
              <a:rPr lang="ru-RU" sz="1600" b="1" i="1" dirty="0" smtClean="0"/>
              <a:t>ЕГАИС;</a:t>
            </a:r>
            <a:endParaRPr lang="ru-RU" sz="1600" b="1" i="1" dirty="0"/>
          </a:p>
        </p:txBody>
      </p:sp>
      <p:sp>
        <p:nvSpPr>
          <p:cNvPr id="23" name="TextBox 15"/>
          <p:cNvSpPr txBox="1">
            <a:spLocks noChangeArrowheads="1"/>
          </p:cNvSpPr>
          <p:nvPr/>
        </p:nvSpPr>
        <p:spPr bwMode="auto">
          <a:xfrm>
            <a:off x="589017" y="4869160"/>
            <a:ext cx="8039100" cy="584775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indent="531813" algn="just">
              <a:buFont typeface="Wingdings" pitchFamily="2" charset="2"/>
              <a:buChar char="ü"/>
            </a:pPr>
            <a:r>
              <a:rPr lang="ru-RU" sz="1600" b="1" i="1" dirty="0" smtClean="0"/>
              <a:t>обеспечить </a:t>
            </a:r>
            <a:r>
              <a:rPr lang="ru-RU" sz="1600" b="1" i="1" dirty="0"/>
              <a:t>подготовку кадрового состава организаций – повышение квалификации персонала по работе в ЕГАИС</a:t>
            </a:r>
            <a:r>
              <a:rPr lang="ru-RU" sz="1600" b="1" i="1" dirty="0" smtClean="0"/>
              <a:t>;</a:t>
            </a:r>
            <a:endParaRPr lang="ru-RU" sz="1600" b="1" i="1" dirty="0"/>
          </a:p>
        </p:txBody>
      </p:sp>
      <p:sp>
        <p:nvSpPr>
          <p:cNvPr id="24" name="TextBox 15"/>
          <p:cNvSpPr txBox="1">
            <a:spLocks noChangeArrowheads="1"/>
          </p:cNvSpPr>
          <p:nvPr/>
        </p:nvSpPr>
        <p:spPr bwMode="auto">
          <a:xfrm>
            <a:off x="589017" y="5669771"/>
            <a:ext cx="8039100" cy="830997"/>
          </a:xfrm>
          <a:prstGeom prst="rect">
            <a:avLst/>
          </a:prstGeom>
          <a:noFill/>
          <a:ln w="9525">
            <a:solidFill>
              <a:srgbClr val="C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indent="531813" algn="just">
              <a:buFont typeface="Wingdings" pitchFamily="2" charset="2"/>
              <a:buChar char="ü"/>
            </a:pPr>
            <a:r>
              <a:rPr lang="ru-RU" sz="1600" b="1" i="1" dirty="0" smtClean="0"/>
              <a:t>использовать </a:t>
            </a:r>
            <a:r>
              <a:rPr lang="ru-RU" sz="1600" b="1" i="1" dirty="0"/>
              <a:t>в работе информацию, размещаемую Росалкогольрегулированием на официальных интернет-порталах: https://wiki.egais.ru, https://egais.ru.</a:t>
            </a:r>
          </a:p>
        </p:txBody>
      </p:sp>
    </p:spTree>
    <p:extLst>
      <p:ext uri="{BB962C8B-B14F-4D97-AF65-F5344CB8AC3E}">
        <p14:creationId xmlns:p14="http://schemas.microsoft.com/office/powerpoint/2010/main" val="14069454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ик 9"/>
          <p:cNvSpPr/>
          <p:nvPr/>
        </p:nvSpPr>
        <p:spPr>
          <a:xfrm>
            <a:off x="424565" y="175604"/>
            <a:ext cx="8313127" cy="6532562"/>
          </a:xfrm>
          <a:prstGeom prst="rect">
            <a:avLst/>
          </a:prstGeom>
          <a:solidFill>
            <a:schemeClr val="accent1">
              <a:alpha val="0"/>
            </a:schemeClr>
          </a:solidFill>
          <a:ln w="38100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ru-RU" dirty="0">
              <a:ln w="76200">
                <a:solidFill>
                  <a:schemeClr val="tx1"/>
                </a:solidFill>
              </a:ln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9" name="Заголовок 6"/>
          <p:cNvSpPr txBox="1">
            <a:spLocks/>
          </p:cNvSpPr>
          <p:nvPr/>
        </p:nvSpPr>
        <p:spPr>
          <a:xfrm>
            <a:off x="197771" y="1546043"/>
            <a:ext cx="8766718" cy="2428891"/>
          </a:xfrm>
          <a:prstGeom prst="rect">
            <a:avLst/>
          </a:prstGeom>
        </p:spPr>
        <p:txBody>
          <a:bodyPr lIns="91436" tIns="45718" rIns="91436" bIns="45718" anchor="ctr"/>
          <a:lstStyle/>
          <a:p>
            <a:pPr algn="ctr"/>
            <a:endParaRPr lang="ru-RU" sz="2800" b="1" dirty="0">
              <a:latin typeface="Arial" pitchFamily="34" charset="0"/>
              <a:ea typeface="+mj-ea"/>
              <a:cs typeface="Arial" pitchFamily="34" charset="0"/>
            </a:endParaRPr>
          </a:p>
        </p:txBody>
      </p:sp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1610408" y="2060848"/>
            <a:ext cx="6160441" cy="2448272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" pitchFamily="34" charset="0"/>
                <a:cs typeface="Arial" pitchFamily="34" charset="0"/>
              </a:rPr>
              <a:t>СПАСИБО ЗА ВНИМАНИЕ!</a:t>
            </a:r>
            <a:endParaRPr lang="ru-RU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107504" y="424993"/>
            <a:ext cx="8496944" cy="369328"/>
          </a:xfrm>
          <a:prstGeom prst="rect">
            <a:avLst/>
          </a:prstGeom>
        </p:spPr>
        <p:txBody>
          <a:bodyPr wrap="square" lIns="91436" tIns="45718" rIns="91436" bIns="45718">
            <a:spAutoFit/>
          </a:bodyPr>
          <a:lstStyle/>
          <a:p>
            <a:pPr algn="ctr"/>
            <a:endParaRPr lang="ru-RU" b="1" dirty="0"/>
          </a:p>
        </p:txBody>
      </p:sp>
      <p:pic>
        <p:nvPicPr>
          <p:cNvPr id="1026" name="Picture 2" descr="Федеральная служба по регулированию алкогольного рынка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248320" y="349926"/>
            <a:ext cx="665619" cy="7200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6" name="Заголовок 3"/>
          <p:cNvSpPr txBox="1">
            <a:spLocks/>
          </p:cNvSpPr>
          <p:nvPr/>
        </p:nvSpPr>
        <p:spPr>
          <a:xfrm>
            <a:off x="1357297" y="3970340"/>
            <a:ext cx="6447666" cy="14401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endParaRPr lang="ru-RU" sz="6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1" name="TextBox 20"/>
          <p:cNvSpPr txBox="1">
            <a:spLocks noChangeArrowheads="1"/>
          </p:cNvSpPr>
          <p:nvPr/>
        </p:nvSpPr>
        <p:spPr bwMode="auto">
          <a:xfrm>
            <a:off x="424566" y="1081409"/>
            <a:ext cx="8313127" cy="7381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МЕЖРЕГИОНАЛЬНОЕ УПРАВЛЕНИЕ ФЕДЕРАЛЬНОЙ СЛУЖБЫ</a:t>
            </a:r>
          </a:p>
          <a:p>
            <a:pPr algn="ctr" eaLnBrk="1" hangingPunct="1"/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ПО РЕГУЛИРОВАНИЮ АЛКОГОЛЬНОГО РЫНКА ПО </a:t>
            </a:r>
          </a:p>
          <a:p>
            <a:pPr algn="ctr" eaLnBrk="1" hangingPunct="1"/>
            <a:r>
              <a:rPr lang="ru-RU" sz="1400" dirty="0" smtClean="0">
                <a:latin typeface="Times New Roman" pitchFamily="18" charset="0"/>
                <a:cs typeface="Times New Roman" pitchFamily="18" charset="0"/>
              </a:rPr>
              <a:t>ДАЛЬНЕВОСТОЧНОМУ ФЕДЕРАЛЬНОМУ </a:t>
            </a:r>
            <a:r>
              <a:rPr lang="ru-RU" sz="1400" dirty="0">
                <a:latin typeface="Times New Roman" pitchFamily="18" charset="0"/>
                <a:cs typeface="Times New Roman" pitchFamily="18" charset="0"/>
              </a:rPr>
              <a:t>ОКРУГУ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24564" y="3783991"/>
            <a:ext cx="8313127" cy="2677656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indent="355600"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indent="355600"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indent="355600"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ОБРАТНАЯ СВЯЗЬ:</a:t>
            </a:r>
            <a:endParaRPr lang="en-US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indent="355600"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55600"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Начальник юридического отдела</a:t>
            </a:r>
            <a:endParaRPr lang="ru-RU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55600"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600" dirty="0" err="1" smtClean="0">
                <a:latin typeface="Arial" panose="020B0604020202020204" pitchFamily="34" charset="0"/>
                <a:cs typeface="Arial" panose="020B0604020202020204" pitchFamily="34" charset="0"/>
              </a:rPr>
              <a:t>Борзенков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 Михаил Алексеевич</a:t>
            </a:r>
            <a:endParaRPr lang="ru-RU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55600"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indent="355600"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Контактный телефон: +7 (4212) 30-42-23 </a:t>
            </a:r>
            <a:r>
              <a:rPr lang="ru-RU" sz="1600" dirty="0" smtClean="0">
                <a:latin typeface="Arial" panose="020B0604020202020204" pitchFamily="34" charset="0"/>
                <a:cs typeface="Arial" panose="020B0604020202020204" pitchFamily="34" charset="0"/>
              </a:rPr>
              <a:t>доб.3451</a:t>
            </a:r>
            <a:endParaRPr lang="en-US" sz="1600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indent="355600"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ru-RU" sz="1600" dirty="0">
                <a:latin typeface="Arial" panose="020B0604020202020204" pitchFamily="34" charset="0"/>
                <a:cs typeface="Arial" panose="020B0604020202020204" pitchFamily="34" charset="0"/>
              </a:rPr>
              <a:t>Электронная почта: </a:t>
            </a:r>
            <a:r>
              <a:rPr lang="en-US" sz="1600" dirty="0">
                <a:latin typeface="Arial" panose="020B0604020202020204" pitchFamily="34" charset="0"/>
                <a:cs typeface="Arial" panose="020B0604020202020204" pitchFamily="34" charset="0"/>
              </a:rPr>
              <a:t>info@dfo.fsrar.ru</a:t>
            </a:r>
            <a:endParaRPr lang="ru-RU" sz="16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24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129847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9525">
          <a:solidFill>
            <a:srgbClr val="C00000"/>
          </a:solidFill>
        </a:ln>
      </a:spPr>
      <a:bodyPr rtlCol="0" anchor="ctr"/>
      <a:lstStyle>
        <a:defPPr algn="ctr">
          <a:defRPr sz="2000" b="1" dirty="0" smtClean="0">
            <a:solidFill>
              <a:schemeClr val="tx1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2559</TotalTime>
  <Words>653</Words>
  <Application>Microsoft Office PowerPoint</Application>
  <PresentationFormat>Экран (4:3)</PresentationFormat>
  <Paragraphs>71</Paragraphs>
  <Slides>9</Slides>
  <Notes>4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Тема Office</vt:lpstr>
      <vt:lpstr>«О типичных нарушениях законодательства в сфере производства и оборота алкогольной продукции»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СПАСИБО ЗА ВНИМАНИЕ!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Результаты правоприменительной практики за январь – декабрь 2017 года</dc:title>
  <dc:creator>Мавлютова Е.В.</dc:creator>
  <cp:lastModifiedBy>Игорь И.Р.. Стуков</cp:lastModifiedBy>
  <cp:revision>204</cp:revision>
  <dcterms:created xsi:type="dcterms:W3CDTF">2018-02-28T00:53:49Z</dcterms:created>
  <dcterms:modified xsi:type="dcterms:W3CDTF">2021-03-17T07:04:28Z</dcterms:modified>
</cp:coreProperties>
</file>