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338" r:id="rId3"/>
    <p:sldId id="339" r:id="rId4"/>
    <p:sldId id="340" r:id="rId5"/>
    <p:sldId id="384" r:id="rId6"/>
    <p:sldId id="343" r:id="rId7"/>
    <p:sldId id="380" r:id="rId8"/>
    <p:sldId id="381" r:id="rId9"/>
    <p:sldId id="3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C45B58"/>
    <a:srgbClr val="0000FF"/>
    <a:srgbClr val="0066CC"/>
    <a:srgbClr val="5384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388" autoAdjust="0"/>
  </p:normalViewPr>
  <p:slideViewPr>
    <p:cSldViewPr>
      <p:cViewPr>
        <p:scale>
          <a:sx n="75" d="100"/>
          <a:sy n="75" d="100"/>
        </p:scale>
        <p:origin x="-342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Количество</a:t>
            </a:r>
            <a:r>
              <a:rPr lang="ru-RU" sz="1600" baseline="0" dirty="0" smtClean="0"/>
              <a:t> возбужденных дел за </a:t>
            </a:r>
            <a:r>
              <a:rPr lang="ru-RU" sz="1600" baseline="0" dirty="0" smtClean="0"/>
              <a:t>2020 </a:t>
            </a:r>
            <a:r>
              <a:rPr lang="ru-RU" sz="1600" baseline="0" dirty="0" smtClean="0"/>
              <a:t>год</a:t>
            </a:r>
          </a:p>
          <a:p>
            <a:pPr>
              <a:defRPr/>
            </a:pPr>
            <a:r>
              <a:rPr lang="ru-RU" sz="1600" baseline="0" dirty="0" smtClean="0"/>
              <a:t>(Всего возбуждено 595 дел об административных правонарушениях)</a:t>
            </a:r>
            <a:endParaRPr lang="ru-RU" sz="16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0"/>
              <c:layout>
                <c:manualLayout>
                  <c:x val="-0.15820935546478743"/>
                  <c:y val="-0.13389084122821607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latin typeface="Times New Roman" pitchFamily="18" charset="0"/>
                        <a:cs typeface="Times New Roman" pitchFamily="18" charset="0"/>
                      </a:rPr>
                      <a:t>413 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(</a:t>
                    </a:r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69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,4</a:t>
                    </a:r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dLbl>
              <c:idx val="1"/>
              <c:layout>
                <c:manualLayout>
                  <c:x val="0.14544453301923374"/>
                  <c:y val="0.14051133595454057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latin typeface="Times New Roman" pitchFamily="18" charset="0"/>
                        <a:cs typeface="Times New Roman" pitchFamily="18" charset="0"/>
                      </a:rPr>
                      <a:t>182 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(</a:t>
                    </a:r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0,6</a:t>
                    </a:r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 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Статья 14.19 КоАП РФ</c:v>
                </c:pt>
                <c:pt idx="1">
                  <c:v>Остальные правонарушения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413</c:v>
                </c:pt>
                <c:pt idx="1">
                  <c:v>182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220304910225975"/>
          <c:y val="0.32478196911410995"/>
          <c:w val="0.37458414745691865"/>
          <c:h val="0.4355318679581599"/>
        </c:manualLayout>
      </c:layout>
      <c:overlay val="0"/>
    </c:legend>
    <c:plotVisOnly val="1"/>
    <c:dispBlanksAs val="zero"/>
    <c:showDLblsOverMax val="0"/>
  </c:chart>
  <c:spPr>
    <a:noFill/>
    <a:ln w="38100">
      <a:solidFill>
        <a:srgbClr val="C00000"/>
      </a:solidFill>
    </a:ln>
  </c:spPr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Вынесено 428</a:t>
            </a:r>
            <a:r>
              <a:rPr lang="ru-RU" sz="1600" baseline="0" dirty="0" smtClean="0"/>
              <a:t> постановлений об административных правонарушениях за 2020 год</a:t>
            </a:r>
            <a:endParaRPr lang="ru-RU" sz="16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3688040181432981"/>
                  <c:y val="-0.19815857888519878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365</a:t>
                    </a:r>
                    <a:r>
                      <a:rPr lang="ru-RU" sz="1400" b="1" baseline="0" dirty="0" smtClean="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(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85</a:t>
                    </a:r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,3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63</a:t>
                    </a:r>
                    <a:endParaRPr lang="ru-RU" sz="1400" b="1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(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4,7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 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Статья 14.19 КоАП РФ</c:v>
                </c:pt>
                <c:pt idx="1">
                  <c:v>Остальные правонарушения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365</c:v>
                </c:pt>
                <c:pt idx="1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776851432844478"/>
          <c:y val="0.29049215847430471"/>
          <c:w val="0.33105281968454081"/>
          <c:h val="0.220096348129685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 b="1" i="0" u="none" strike="noStrike" baseline="0" dirty="0" smtClean="0">
                <a:effectLst/>
                <a:latin typeface="Times New Roman" pitchFamily="18" charset="0"/>
                <a:cs typeface="Times New Roman" pitchFamily="18" charset="0"/>
              </a:rPr>
              <a:t>По организациям, осуществляющим деятельность на территории Республики Саха (Якутия) по статье 14.19 КоАП РФ вынесено 20 Постановлений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20787493002086521"/>
                  <c:y val="-0.10267455520862648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Times New Roman" pitchFamily="18" charset="0"/>
                        <a:cs typeface="Times New Roman" pitchFamily="18" charset="0"/>
                      </a:rPr>
                      <a:t>14 </a:t>
                    </a:r>
                    <a:r>
                      <a:rPr lang="ru-RU" sz="1400" b="1" smtClean="0">
                        <a:latin typeface="Times New Roman" pitchFamily="18" charset="0"/>
                        <a:cs typeface="Times New Roman" pitchFamily="18" charset="0"/>
                      </a:rPr>
                      <a:t>(</a:t>
                    </a:r>
                    <a:r>
                      <a:rPr lang="en-US" sz="1400" b="1" smtClean="0">
                        <a:latin typeface="Times New Roman" pitchFamily="18" charset="0"/>
                        <a:cs typeface="Times New Roman" pitchFamily="18" charset="0"/>
                      </a:rPr>
                      <a:t>70%</a:t>
                    </a:r>
                    <a:r>
                      <a:rPr lang="ru-RU" sz="1400" b="1" smtClean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dLbl>
              <c:idx val="1"/>
              <c:layout>
                <c:manualLayout>
                  <c:x val="0.13491621812499274"/>
                  <c:y val="9.03372061339444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Times New Roman" pitchFamily="18" charset="0"/>
                        <a:cs typeface="Times New Roman" pitchFamily="18" charset="0"/>
                      </a:rPr>
                      <a:t>6 </a:t>
                    </a:r>
                    <a:r>
                      <a:rPr lang="ru-RU" sz="1400" b="1" smtClean="0">
                        <a:latin typeface="Times New Roman" pitchFamily="18" charset="0"/>
                        <a:cs typeface="Times New Roman" pitchFamily="18" charset="0"/>
                      </a:rPr>
                      <a:t>(</a:t>
                    </a:r>
                    <a:r>
                      <a:rPr lang="en-US" sz="1400" b="1" smtClean="0">
                        <a:latin typeface="Times New Roman" pitchFamily="18" charset="0"/>
                        <a:cs typeface="Times New Roman" pitchFamily="18" charset="0"/>
                      </a:rPr>
                      <a:t>30%</a:t>
                    </a:r>
                    <a:r>
                      <a:rPr lang="ru-RU" sz="1400" b="1" smtClean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 </c:separator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 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Штраф</c:v>
                </c:pt>
                <c:pt idx="1">
                  <c:v>Предупреждение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665704603866887"/>
          <c:y val="0.45204639098071225"/>
          <c:w val="0.35784156175575393"/>
          <c:h val="0.2702404599467737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0504D-7C40-42C3-8685-0527231B6032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F555C-6F2D-42FB-BB7E-77F3DB7DAD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83BED-8854-45D6-A37B-80A40620CE12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FC8A8-2A43-4F4C-A6DA-BAD68668A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latin typeface="Arial" pitchFamily="34" charset="0"/>
              </a:rPr>
              <a:pPr>
                <a:defRPr/>
              </a:pPr>
              <a:t>1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8FC8A8-2A43-4F4C-A6DA-BAD68668A9D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106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latin typeface="Arial" pitchFamily="34" charset="0"/>
              </a:rPr>
              <a:pPr>
                <a:defRPr/>
              </a:pPr>
              <a:t>7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6D984-8D90-46BE-81DB-9573F3B75288}" type="slidenum">
              <a:rPr lang="ru-RU" smtClean="0">
                <a:latin typeface="Arial" pitchFamily="34" charset="0"/>
              </a:rPr>
              <a:pPr>
                <a:defRPr/>
              </a:pPr>
              <a:t>9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384CD"/>
            </a:gs>
            <a:gs pos="11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4565" y="175604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197771" y="1546043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10408" y="2060848"/>
            <a:ext cx="6160441" cy="24482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/>
              <a:t>О типичных нарушениях законодательства в сфере производства и оборота алкогольной продукции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/>
          </a:p>
        </p:txBody>
      </p:sp>
      <p:pic>
        <p:nvPicPr>
          <p:cNvPr id="1026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20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3"/>
          <p:cNvSpPr txBox="1">
            <a:spLocks/>
          </p:cNvSpPr>
          <p:nvPr/>
        </p:nvSpPr>
        <p:spPr>
          <a:xfrm>
            <a:off x="1357297" y="3970340"/>
            <a:ext cx="6447666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424566" y="1081409"/>
            <a:ext cx="831312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МЕЖРЕГИОНАЛЬНОЕ УПРАВЛЕНИЕ ФЕДЕРАЛЬНОЙ СЛУЖБЫ</a:t>
            </a:r>
          </a:p>
          <a:p>
            <a:pPr algn="ctr" eaLnBrk="1" hangingPunct="1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РЕГУЛИРОВАНИЮ АЛКОГОЛЬНОГО РЫНКА ПО </a:t>
            </a:r>
          </a:p>
          <a:p>
            <a:pPr algn="ctr" eaLnBrk="1" hangingPunct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ДАЛЬНЕВОСТОЧНОМУ ФЕДЕРАЛЬНОМУ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ОКРУГУ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20072" y="5002696"/>
            <a:ext cx="3024802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dirty="0">
                <a:latin typeface="Arial" pitchFamily="34" charset="0"/>
                <a:cs typeface="Arial" pitchFamily="34" charset="0"/>
              </a:rPr>
              <a:t>Докладчик: </a:t>
            </a:r>
          </a:p>
          <a:p>
            <a:pPr eaLnBrk="1" hangingPunct="1">
              <a:spcAft>
                <a:spcPts val="600"/>
              </a:spcAft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Начальник юридического отдела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Борзенков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Михаил Алексеевич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52"/>
          <p:cNvSpPr txBox="1">
            <a:spLocks noChangeArrowheads="1"/>
          </p:cNvSpPr>
          <p:nvPr/>
        </p:nvSpPr>
        <p:spPr bwMode="auto">
          <a:xfrm>
            <a:off x="665285" y="6253164"/>
            <a:ext cx="831312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1400" dirty="0" smtClean="0"/>
              <a:t>2021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3254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24565" y="175604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TextBox 4"/>
          <p:cNvSpPr txBox="1">
            <a:spLocks noChangeArrowheads="1"/>
          </p:cNvSpPr>
          <p:nvPr/>
        </p:nvSpPr>
        <p:spPr bwMode="auto">
          <a:xfrm>
            <a:off x="751345" y="329540"/>
            <a:ext cx="76595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Статистические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данные о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возбужденных делах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9773" y="3670554"/>
            <a:ext cx="517281" cy="215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64783" y="3462596"/>
            <a:ext cx="517280" cy="214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00857525"/>
              </p:ext>
            </p:extLst>
          </p:nvPr>
        </p:nvGraphicFramePr>
        <p:xfrm>
          <a:off x="726265" y="1206719"/>
          <a:ext cx="7659566" cy="4238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itle 27"/>
          <p:cNvSpPr txBox="1">
            <a:spLocks/>
          </p:cNvSpPr>
          <p:nvPr/>
        </p:nvSpPr>
        <p:spPr bwMode="auto">
          <a:xfrm>
            <a:off x="1835696" y="4149824"/>
            <a:ext cx="2452503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832" tIns="47916" rIns="95832" bIns="4791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0933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24565" y="175604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TextBox 4"/>
          <p:cNvSpPr txBox="1">
            <a:spLocks noChangeArrowheads="1"/>
          </p:cNvSpPr>
          <p:nvPr/>
        </p:nvSpPr>
        <p:spPr bwMode="auto">
          <a:xfrm>
            <a:off x="751345" y="329540"/>
            <a:ext cx="76595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Статистические данные о вынесенных постановлениях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9773" y="3670554"/>
            <a:ext cx="517281" cy="215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64783" y="3462596"/>
            <a:ext cx="517280" cy="214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86296521"/>
              </p:ext>
            </p:extLst>
          </p:nvPr>
        </p:nvGraphicFramePr>
        <p:xfrm>
          <a:off x="539552" y="698872"/>
          <a:ext cx="4457183" cy="3729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42103290"/>
              </p:ext>
            </p:extLst>
          </p:nvPr>
        </p:nvGraphicFramePr>
        <p:xfrm>
          <a:off x="4427984" y="2492896"/>
          <a:ext cx="4220901" cy="44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15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24565" y="175604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9773" y="3670554"/>
            <a:ext cx="517281" cy="215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64783" y="3462596"/>
            <a:ext cx="517280" cy="214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800708" y="692696"/>
            <a:ext cx="7560840" cy="58326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algn="just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>
              <a:spcBef>
                <a:spcPts val="0"/>
              </a:spcBef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>
              <a:spcBef>
                <a:spcPts val="0"/>
              </a:spcBef>
            </a:pP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1) осуществление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поставок алкогольной продукции, сведения о которых не зафиксированы в ЕГАИС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457200" algn="just">
              <a:spcBef>
                <a:spcPts val="0"/>
              </a:spcBef>
              <a:buAutoNum type="arabicParenR"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несвоевременное внесение в ЕГАИС заявок о фиксации информации о получении продукции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7200" algn="just">
              <a:spcBef>
                <a:spcPts val="0"/>
              </a:spcBef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внесение недостоверных данных в ЕГАИС, либо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внесение достоверных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данных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417340" y="968698"/>
            <a:ext cx="6327576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Часто встречающиеся нарушения, ответственность за которые предусмотрена статьей 14.19 КоАП РФ:</a:t>
            </a:r>
          </a:p>
        </p:txBody>
      </p:sp>
    </p:spTree>
    <p:extLst>
      <p:ext uri="{BB962C8B-B14F-4D97-AF65-F5344CB8AC3E}">
        <p14:creationId xmlns:p14="http://schemas.microsoft.com/office/powerpoint/2010/main" val="263311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24565" y="175604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9773" y="3670554"/>
            <a:ext cx="517281" cy="215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64783" y="3462596"/>
            <a:ext cx="517280" cy="214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820942" y="548680"/>
            <a:ext cx="7560840" cy="576064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0" algn="just">
              <a:spcBef>
                <a:spcPts val="0"/>
              </a:spcBef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1. Искажение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сведений связанных с поставщиком или получателем алкогольной продукции, его наименованием, ИНН, КПП, адресом осуществления деятельности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spcBef>
                <a:spcPts val="0"/>
              </a:spcBef>
              <a:buAutoNum type="arabicPeriod"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Искажением сведений об остатках алкогольной продукции числящейся на складе организации или в торговом зале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indent="457200" algn="just">
              <a:spcBef>
                <a:spcPts val="0"/>
              </a:spcBef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Внесение недостоверной информации о поставляемой алкогольной продукции (вид, наименование, фасовка дата розлива) и ее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стоимости.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417340" y="673232"/>
            <a:ext cx="6327576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Нарушения, связанные с внесением недостоверных сведений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34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04951" y="196315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9773" y="3670554"/>
            <a:ext cx="517281" cy="215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64783" y="3462596"/>
            <a:ext cx="517280" cy="214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755576" y="1628801"/>
            <a:ext cx="7632848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Пункт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2.3 Федерального закона от 22.11.1995 №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171-ФЗ.</a:t>
            </a:r>
          </a:p>
          <a:p>
            <a:pPr marL="342900" indent="-342900" algn="just">
              <a:buFontTx/>
              <a:buChar char="-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Постановлением Правительства Российской Федерации от 31.12.2020 № 2466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ведении и функционировании единой государственной автоматизированной информационной системы учета объема производства и оборота этилового спирта, алкогольной и спиртосодержащей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продукции».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390422" y="393883"/>
            <a:ext cx="6327576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Нормативные акты регламентирующие отражение сведений об адресе осуществления деятельности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7646" y="188640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/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611560" y="908720"/>
            <a:ext cx="7858427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Согласно пункту 33 «Правил ведения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функционирования единой государственной автоматизированной информационной системы учета объема производства и оборота этилового спирта, алкогольной и спиртосодержащей продукции, а также учета информации об объеме производства, оборота и (или) использования этилового спирта, алкогольной и спиртосодержащей продукции, о концентрации денатурирующих веществ в денатурированном этиловом спирте (денатурате), об использовании производственных мощностей, объеме собранного винограда, использованного для производства винодельческой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продукции», утвержденных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постановлением Правительства РФ №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2466,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выявлении факта внесения в единую информационную систему недостоверной и (или) искаженной информации организация, сельскохозяйственный товаропроизводитель или индивидуальный предприниматель с использованием программно-аппаратных средств вносят изменение в ранее направленную заявку о фиксации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случае если у программно-аппаратных средств участников единой информационной системы, отсутствует техническая возможность для исправления недостоверной и (или) искаженной информации путем направления в единую информационную систему заявки, указанной в абзаце первом настоящего пункта, организация или индивидуальный предприниматель направляют в территориальный орган Федеральной службы по регулированию алкогольного рынка по месту нахождения организации, сельскохозяйственного товаропроизводителя или месту жительства индивидуального предпринимателя заявление с уточненными данными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1142976" y="393883"/>
            <a:ext cx="7000924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Направление заявления с уточненными данными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7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19241" y="196315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TextBox 4"/>
          <p:cNvSpPr txBox="1">
            <a:spLocks noChangeArrowheads="1"/>
          </p:cNvSpPr>
          <p:nvPr/>
        </p:nvSpPr>
        <p:spPr bwMode="auto">
          <a:xfrm>
            <a:off x="751345" y="620688"/>
            <a:ext cx="76595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Меры, которые следует предпринять организациям в целях недопущения нарушений порядка учета этилового спирта, алкогольной и спиртосодержащей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продукции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9773" y="3670554"/>
            <a:ext cx="517281" cy="2159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64783" y="3462596"/>
            <a:ext cx="517280" cy="214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88" tIns="37143" rIns="74288" bIns="37143" anchor="ctr"/>
          <a:lstStyle/>
          <a:p>
            <a:pPr algn="ctr">
              <a:defRPr/>
            </a:pPr>
            <a:endParaRPr lang="ru-RU" sz="1000" b="1" dirty="0">
              <a:solidFill>
                <a:srgbClr val="F10D0D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589017" y="1844824"/>
            <a:ext cx="8039100" cy="83099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indent="531813" algn="just">
              <a:buFont typeface="Wingdings" pitchFamily="2" charset="2"/>
              <a:buChar char="ü"/>
            </a:pPr>
            <a:r>
              <a:rPr lang="ru-RU" sz="1600" b="1" i="1" dirty="0" smtClean="0"/>
              <a:t>изучить </a:t>
            </a:r>
            <a:r>
              <a:rPr lang="ru-RU" sz="1600" b="1" i="1" dirty="0"/>
              <a:t>действующее законодательство, в том числе изменения, внесенные в нормативные правовые акты в части порядка фиксации сведений в ЕГАИС</a:t>
            </a:r>
            <a:r>
              <a:rPr lang="ru-RU" sz="1600" b="1" i="1" dirty="0" smtClean="0"/>
              <a:t>;</a:t>
            </a:r>
            <a:endParaRPr lang="ru-RU" sz="1600" b="1" i="1" dirty="0"/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589017" y="2870563"/>
            <a:ext cx="8039100" cy="181588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indent="531813">
              <a:buFont typeface="Wingdings" pitchFamily="2" charset="2"/>
              <a:buChar char="ü"/>
            </a:pPr>
            <a:r>
              <a:rPr lang="ru-RU" sz="1600" b="1" i="1" dirty="0"/>
              <a:t>усилить контроль со стороны руководителей организаций, за исполнением должностных обязанностей сотрудниками, в том числе:</a:t>
            </a:r>
          </a:p>
          <a:p>
            <a:pPr marL="285750" lvl="0" indent="-285750" algn="just">
              <a:buFontTx/>
              <a:buChar char="-"/>
            </a:pPr>
            <a:r>
              <a:rPr lang="ru-RU" sz="1600" b="1" i="1" dirty="0" smtClean="0"/>
              <a:t>осуществлять </a:t>
            </a:r>
            <a:r>
              <a:rPr lang="ru-RU" sz="1600" b="1" i="1" dirty="0"/>
              <a:t>контроль за своевременной передачей информации об объемах производства и оборота этилового спирта, алкогольной и спиртосодержащей продукции в ЕГАИС</a:t>
            </a:r>
            <a:r>
              <a:rPr lang="ru-RU" sz="1600" b="1" i="1" dirty="0" smtClean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600" b="1" i="1" dirty="0"/>
              <a:t>обеспечить техническую возможность по передаче указанной информации в </a:t>
            </a:r>
            <a:r>
              <a:rPr lang="ru-RU" sz="1600" b="1" i="1" dirty="0" smtClean="0"/>
              <a:t>ЕГАИС;</a:t>
            </a:r>
            <a:endParaRPr lang="ru-RU" sz="1600" b="1" i="1" dirty="0"/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589017" y="4869160"/>
            <a:ext cx="8039100" cy="5847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indent="531813" algn="just">
              <a:buFont typeface="Wingdings" pitchFamily="2" charset="2"/>
              <a:buChar char="ü"/>
            </a:pPr>
            <a:r>
              <a:rPr lang="ru-RU" sz="1600" b="1" i="1" dirty="0" smtClean="0"/>
              <a:t>обеспечить </a:t>
            </a:r>
            <a:r>
              <a:rPr lang="ru-RU" sz="1600" b="1" i="1" dirty="0"/>
              <a:t>подготовку кадрового состава организаций – повышение квалификации персонала по работе в ЕГАИС</a:t>
            </a:r>
            <a:r>
              <a:rPr lang="ru-RU" sz="1600" b="1" i="1" dirty="0" smtClean="0"/>
              <a:t>;</a:t>
            </a:r>
            <a:endParaRPr lang="ru-RU" sz="1600" b="1" i="1" dirty="0"/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589017" y="5669771"/>
            <a:ext cx="8039100" cy="83099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indent="531813" algn="just">
              <a:buFont typeface="Wingdings" pitchFamily="2" charset="2"/>
              <a:buChar char="ü"/>
            </a:pPr>
            <a:r>
              <a:rPr lang="ru-RU" sz="1600" b="1" i="1" dirty="0" smtClean="0"/>
              <a:t>использовать </a:t>
            </a:r>
            <a:r>
              <a:rPr lang="ru-RU" sz="1600" b="1" i="1" dirty="0"/>
              <a:t>в работе информацию, размещаемую Росалкогольрегулированием на официальных интернет-порталах: https://wiki.egais.ru, https://egais.ru.</a:t>
            </a:r>
          </a:p>
        </p:txBody>
      </p:sp>
    </p:spTree>
    <p:extLst>
      <p:ext uri="{BB962C8B-B14F-4D97-AF65-F5344CB8AC3E}">
        <p14:creationId xmlns:p14="http://schemas.microsoft.com/office/powerpoint/2010/main" val="140694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4565" y="175604"/>
            <a:ext cx="8313127" cy="6532562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197771" y="1546043"/>
            <a:ext cx="8766718" cy="2428891"/>
          </a:xfrm>
          <a:prstGeom prst="rect">
            <a:avLst/>
          </a:prstGeom>
        </p:spPr>
        <p:txBody>
          <a:bodyPr lIns="91436" tIns="45718" rIns="91436" bIns="45718" anchor="ctr"/>
          <a:lstStyle/>
          <a:p>
            <a:pPr algn="ctr"/>
            <a:endParaRPr lang="ru-RU" sz="28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10408" y="2060848"/>
            <a:ext cx="6160441" cy="24482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424993"/>
            <a:ext cx="8496944" cy="36932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endParaRPr lang="ru-RU" b="1" dirty="0"/>
          </a:p>
        </p:txBody>
      </p:sp>
      <p:pic>
        <p:nvPicPr>
          <p:cNvPr id="1026" name="Picture 2" descr="Федеральная служба по регулированию алкогольн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320" y="349926"/>
            <a:ext cx="66561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3"/>
          <p:cNvSpPr txBox="1">
            <a:spLocks/>
          </p:cNvSpPr>
          <p:nvPr/>
        </p:nvSpPr>
        <p:spPr>
          <a:xfrm>
            <a:off x="1357297" y="3970340"/>
            <a:ext cx="6447666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424566" y="1081409"/>
            <a:ext cx="831312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МЕЖРЕГИОНАЛЬНОЕ УПРАВЛЕНИЕ ФЕДЕРАЛЬНОЙ СЛУЖБЫ</a:t>
            </a:r>
          </a:p>
          <a:p>
            <a:pPr algn="ctr" eaLnBrk="1" hangingPunct="1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РЕГУЛИРОВАНИЮ АЛКОГОЛЬНОГО РЫНКА ПО </a:t>
            </a:r>
          </a:p>
          <a:p>
            <a:pPr algn="ctr" eaLnBrk="1" hangingPunct="1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ДАЛЬНЕВОСТОЧНОМУ ФЕДЕРАЛЬНОМУ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ОКРУГУ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4564" y="3783991"/>
            <a:ext cx="8313127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ОБРАТНАЯ СВЯЗЬ: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Начальник юридического отдела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Борзенков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Михаил Алексеевич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Контактный телефон: +7 (4212) 30-42-23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доб.3451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Электронная почта: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info@dfo.fsrar.ru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8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rgbClr val="C00000"/>
          </a:solidFill>
        </a:ln>
      </a:spPr>
      <a:bodyPr rtlCol="0" anchor="ctr"/>
      <a:lstStyle>
        <a:defPPr algn="ctr">
          <a:defRPr sz="20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</TotalTime>
  <Words>653</Words>
  <Application>Microsoft Office PowerPoint</Application>
  <PresentationFormat>Экран (4:3)</PresentationFormat>
  <Paragraphs>71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«О типичных нарушениях законодательства в сфере производства и оборота алкогольной продукции»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правоприменительной практики за январь – декабрь 2017 года</dc:title>
  <dc:creator>Мавлютова Е.В.</dc:creator>
  <cp:lastModifiedBy>Игорь И.Р.. Стуков</cp:lastModifiedBy>
  <cp:revision>204</cp:revision>
  <dcterms:created xsi:type="dcterms:W3CDTF">2018-02-28T00:53:49Z</dcterms:created>
  <dcterms:modified xsi:type="dcterms:W3CDTF">2021-03-17T07:04:28Z</dcterms:modified>
</cp:coreProperties>
</file>