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84" r:id="rId2"/>
    <p:sldId id="395" r:id="rId3"/>
    <p:sldId id="387" r:id="rId4"/>
    <p:sldId id="396" r:id="rId5"/>
    <p:sldId id="389" r:id="rId6"/>
    <p:sldId id="388" r:id="rId7"/>
    <p:sldId id="390" r:id="rId8"/>
    <p:sldId id="397" r:id="rId9"/>
    <p:sldId id="398" r:id="rId10"/>
    <p:sldId id="399" r:id="rId11"/>
    <p:sldId id="400" r:id="rId12"/>
    <p:sldId id="394" r:id="rId1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84CD"/>
    <a:srgbClr val="00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676" autoAdjust="0"/>
  </p:normalViewPr>
  <p:slideViewPr>
    <p:cSldViewPr>
      <p:cViewPr>
        <p:scale>
          <a:sx n="80" d="100"/>
          <a:sy n="80" d="100"/>
        </p:scale>
        <p:origin x="-1531" y="-1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0504D-7C40-42C3-8685-0527231B6032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F555C-6F2D-42FB-BB7E-77F3DB7DAD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39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83BED-8854-45D6-A37B-80A40620CE12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8FC8A8-2A43-4F4C-A6DA-BAD68668A9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15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1</a:t>
            </a:fld>
            <a:endParaRPr 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10</a:t>
            </a:fld>
            <a:endParaRPr 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11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12</a:t>
            </a:fld>
            <a:endParaRPr 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2</a:t>
            </a:fld>
            <a:endParaRPr 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3</a:t>
            </a:fld>
            <a:endParaRPr 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4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5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6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7</a:t>
            </a:fld>
            <a:endParaRPr 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8</a:t>
            </a:fld>
            <a:endParaRPr 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9</a:t>
            </a:fld>
            <a:endParaRPr 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384CD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emf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dfo.fsrar.ru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1.pn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emf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6"/>
          <p:cNvSpPr txBox="1">
            <a:spLocks/>
          </p:cNvSpPr>
          <p:nvPr/>
        </p:nvSpPr>
        <p:spPr>
          <a:xfrm>
            <a:off x="197771" y="1546043"/>
            <a:ext cx="8766718" cy="2428891"/>
          </a:xfrm>
          <a:prstGeom prst="rect">
            <a:avLst/>
          </a:prstGeom>
        </p:spPr>
        <p:txBody>
          <a:bodyPr lIns="91436" tIns="45718" rIns="91436" bIns="45718" anchor="ctr"/>
          <a:lstStyle/>
          <a:p>
            <a:pPr algn="ctr"/>
            <a:endParaRPr lang="ru-RU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1500174"/>
            <a:ext cx="8565516" cy="2376264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«Актуальные вопросы соблюдения обязательных требований, предъявляемых к организациям, осуществляющим оборот алкогольной продукции»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164397" y="6165304"/>
            <a:ext cx="2833466" cy="337592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23.03.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3"/>
          <p:cNvSpPr txBox="1">
            <a:spLocks/>
          </p:cNvSpPr>
          <p:nvPr/>
        </p:nvSpPr>
        <p:spPr>
          <a:xfrm>
            <a:off x="1357297" y="3970340"/>
            <a:ext cx="6447666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6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4357694"/>
            <a:ext cx="828680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докладчик: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Дашиев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Чингис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Цырендондокович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начальник отдела контроля за легальностью производства и оборота этилового спирта, алкогольной и спиртосодержащей продукции Межрегионального управления Росалкогольрегулирования по Дальневосточному федеральному округу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7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7927" y="1196752"/>
            <a:ext cx="74484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Образцы ФЕДЕРАЛЬНЫХ СПЕЦИАЛЬНЫХ МАРОК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соответствии с приказом Росалкогольрегулирования от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17.12.2020 №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401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144" y="2404491"/>
            <a:ext cx="1335475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850" y="2404491"/>
            <a:ext cx="1630772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107" y="2404491"/>
            <a:ext cx="1424859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99" y="2420887"/>
            <a:ext cx="1316833" cy="4257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711" y="2420887"/>
            <a:ext cx="1305693" cy="4257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7"/>
            <a:ext cx="1401763" cy="4257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48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6"/>
          <p:cNvSpPr txBox="1">
            <a:spLocks/>
          </p:cNvSpPr>
          <p:nvPr/>
        </p:nvSpPr>
        <p:spPr>
          <a:xfrm>
            <a:off x="214282" y="1428736"/>
            <a:ext cx="8766718" cy="2428891"/>
          </a:xfrm>
          <a:prstGeom prst="rect">
            <a:avLst/>
          </a:prstGeom>
        </p:spPr>
        <p:txBody>
          <a:bodyPr lIns="91436" tIns="45718" rIns="91436" bIns="45718" anchor="ctr"/>
          <a:lstStyle/>
          <a:p>
            <a:pPr algn="ctr"/>
            <a:endParaRPr lang="ru-RU" sz="2800" b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85786" y="1285860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78563" y="455103"/>
            <a:ext cx="8713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Минимальные цены на алкогольную продукцию крепостью свыше 28 %, игристые вина (шампанские), действующие с 01 января 2021 года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71604" y="1357298"/>
            <a:ext cx="5929354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5384C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Приказ Министерства Финансов Российской Федерации от 07 октября 2020 г. N 235н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4282" y="2714620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Закупка алкогольной продукции от производителя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72264" y="2786058"/>
            <a:ext cx="214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Розничная продажа алкогольной продукции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71604" y="2071678"/>
            <a:ext cx="5929354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5384C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Приказ Министерства Финансов Российской Федерации от 07 октября 2020 г. N 232н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4895" y="3914949"/>
            <a:ext cx="2214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Водка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203 руб. за 0,5 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6639" y="4561280"/>
            <a:ext cx="2214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Коньяк </a:t>
            </a: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352 руб. за 0,5 л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8077" y="5146901"/>
            <a:ext cx="2143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Бренди 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256 руб. за 0,5 л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6333" y="5793232"/>
            <a:ext cx="2071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Шампанское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118 руб. за 0,75 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43702" y="371475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Водка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243 руб. за 0,5 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572264" y="435769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Коньяк </a:t>
            </a: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446 руб. за 0,5 л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15140" y="5072074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Бренди  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324 руб. за 0,5 л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15140" y="5715016"/>
            <a:ext cx="1928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Шампанское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169 руб. за 0,75 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500430" y="2857496"/>
            <a:ext cx="214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Закупка и поставки алкогольной продукции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43306" y="3857628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Водка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210 руб. за 0,5 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714744" y="4500570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Коньяк </a:t>
            </a: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370 руб. за 0,5 л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714744" y="5143512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Бренди 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269 руб. за 0,5 л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714744" y="5786454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Шампанское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137 руб. за 0,75 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84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6"/>
          <p:cNvSpPr txBox="1">
            <a:spLocks/>
          </p:cNvSpPr>
          <p:nvPr/>
        </p:nvSpPr>
        <p:spPr>
          <a:xfrm>
            <a:off x="214282" y="1428736"/>
            <a:ext cx="8766718" cy="2428891"/>
          </a:xfrm>
          <a:prstGeom prst="rect">
            <a:avLst/>
          </a:prstGeom>
        </p:spPr>
        <p:txBody>
          <a:bodyPr lIns="91436" tIns="45718" rIns="91436" bIns="45718" anchor="ctr"/>
          <a:lstStyle/>
          <a:p>
            <a:pPr algn="ctr"/>
            <a:endParaRPr lang="ru-RU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85786" y="121442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57224" y="1857364"/>
            <a:ext cx="7715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info@dfo.fsrar.ru</a:t>
            </a:r>
            <a:endParaRPr lang="ru-RU" sz="7200" b="1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 (Основной текст"/>
              <a:ea typeface="Times New Roman"/>
              <a:cs typeface="Times New Roman"/>
            </a:endParaRPr>
          </a:p>
          <a:p>
            <a:pPr algn="ctr"/>
            <a:r>
              <a:rPr lang="ru-RU" sz="2400" dirty="0" smtClean="0">
                <a:latin typeface="Times New Roman (Основной текст"/>
                <a:ea typeface="Times New Roman"/>
                <a:cs typeface="Times New Roman"/>
              </a:rPr>
              <a:t>Почтовый адрес: </a:t>
            </a:r>
            <a:r>
              <a:rPr lang="ru-RU" sz="3600" b="1" dirty="0" smtClean="0">
                <a:latin typeface="Times New Roman (Основной текст"/>
                <a:ea typeface="Times New Roman"/>
                <a:cs typeface="Times New Roman"/>
              </a:rPr>
              <a:t>680000</a:t>
            </a:r>
            <a:r>
              <a:rPr lang="ru-RU" sz="3600" b="1" dirty="0">
                <a:latin typeface="Times New Roman (Основной текст"/>
                <a:ea typeface="Times New Roman"/>
                <a:cs typeface="Times New Roman"/>
              </a:rPr>
              <a:t>, г. Хабаровск, ул. Карла Маркса, д. 86</a:t>
            </a:r>
            <a:endParaRPr lang="ru-RU" sz="3600" b="1" u="sng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9291" y="5517232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40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15816" y="1296216"/>
            <a:ext cx="3430726" cy="16970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Соблюдение требований НПА для исключения оборота алкогольной продукции без фиксации в ЕГАИС и </a:t>
            </a: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соблюдения порядка учета алкогольной продукции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9855" y="1484784"/>
            <a:ext cx="1975881" cy="15584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Статья 14 Федерального закона                 № 171-ФЗ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04178" y="3481229"/>
            <a:ext cx="2695961" cy="10187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РФ от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31.12.2020  № 2466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2" idx="1"/>
          </p:cNvCxnSpPr>
          <p:nvPr/>
        </p:nvCxnSpPr>
        <p:spPr>
          <a:xfrm flipH="1">
            <a:off x="2195736" y="2144722"/>
            <a:ext cx="72008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2" idx="3"/>
          </p:cNvCxnSpPr>
          <p:nvPr/>
        </p:nvCxnSpPr>
        <p:spPr>
          <a:xfrm flipV="1">
            <a:off x="6346542" y="2144721"/>
            <a:ext cx="754717" cy="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2543924" y="2905381"/>
            <a:ext cx="450912" cy="59551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7101259" y="1484784"/>
            <a:ext cx="1927143" cy="15084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Статья 8 </a:t>
            </a: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Федерального закона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№ </a:t>
            </a: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171-ФЗ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88225" y="3275386"/>
            <a:ext cx="2440178" cy="25298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Приказ Росалкогольрегулирования от 17.12.2020  № 397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35251" y="4995528"/>
            <a:ext cx="2695961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ЮЛ, осуществляющие ЗХП:</a:t>
            </a:r>
          </a:p>
          <a:p>
            <a:pPr algn="ctr"/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1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4,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7, 8, 11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14,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17, 19, 23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25, 27, 37 пункта 8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2769380" y="4500000"/>
            <a:ext cx="464478" cy="65719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3233858" y="3317308"/>
            <a:ext cx="3066334" cy="1430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ЮЛ,  ИП осуществляющие РП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немаркируемой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ап:</a:t>
            </a:r>
          </a:p>
          <a:p>
            <a:pPr algn="ctr"/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1 – 4, 5 – 8,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14,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15, 19, 24, 25,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27,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36 пункта 8</a:t>
            </a:r>
          </a:p>
        </p:txBody>
      </p:sp>
      <p:cxnSp>
        <p:nvCxnSpPr>
          <p:cNvPr id="26" name="Прямая со стрелкой 25"/>
          <p:cNvCxnSpPr>
            <a:stCxn id="27" idx="3"/>
            <a:endCxn id="24" idx="1"/>
          </p:cNvCxnSpPr>
          <p:nvPr/>
        </p:nvCxnSpPr>
        <p:spPr>
          <a:xfrm>
            <a:off x="2900139" y="3990615"/>
            <a:ext cx="333719" cy="4192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22" idx="0"/>
          </p:cNvCxnSpPr>
          <p:nvPr/>
        </p:nvCxnSpPr>
        <p:spPr>
          <a:xfrm>
            <a:off x="1583044" y="4500000"/>
            <a:ext cx="188" cy="4955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3280208" y="5016642"/>
            <a:ext cx="3066334" cy="1430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ЮЛ,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осуществляющие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РП маркируемой ап:</a:t>
            </a:r>
          </a:p>
          <a:p>
            <a:pPr algn="ctr"/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1 – 4, подпунктах 5, 7, 8, 11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14,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17, 19, 22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25,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27,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36,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37 пункта 8</a:t>
            </a: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6300192" y="2868879"/>
            <a:ext cx="576064" cy="4065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70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15816" y="1296216"/>
            <a:ext cx="3430726" cy="16970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Соблюдение требований НПА для исключения оборота алкогольной продукции без фиксации в ЕГАИС и </a:t>
            </a: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соблюдения порядка учета алкогольной продукции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32896" y="2989996"/>
            <a:ext cx="2473578" cy="10047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Пункт 1 статьи 14 Федерального закона № 171-ФЗ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332167" y="3439674"/>
            <a:ext cx="2695961" cy="10998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РФ от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31.12.2020  № 2466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>
            <a:stCxn id="12" idx="1"/>
          </p:cNvCxnSpPr>
          <p:nvPr/>
        </p:nvCxnSpPr>
        <p:spPr>
          <a:xfrm flipH="1">
            <a:off x="1455482" y="2144722"/>
            <a:ext cx="146033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458411" y="2144720"/>
            <a:ext cx="2" cy="82485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12" idx="3"/>
          </p:cNvCxnSpPr>
          <p:nvPr/>
        </p:nvCxnSpPr>
        <p:spPr>
          <a:xfrm flipH="1">
            <a:off x="6346542" y="2144722"/>
            <a:ext cx="150943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7855977" y="2144721"/>
            <a:ext cx="0" cy="82485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655728" y="3043214"/>
            <a:ext cx="0" cy="2417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6619767" y="3025725"/>
            <a:ext cx="2344721" cy="10012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Статья 8 </a:t>
            </a: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Федерального закона № 171-ФЗ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83198" y="5013176"/>
            <a:ext cx="2695961" cy="1430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Приказ Росалкогольрегулирования от 17.12.2020  № 397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19855" y="4437112"/>
            <a:ext cx="2695961" cy="20065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ЮЛ, осуществляющие ЗХП: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п. 1.1, 1.2,  3.1, 3.2, 4.1, 4.2, 6.1, 6.2, 7.1, 7.2, 11.1, 11.2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>
            <a:stCxn id="19" idx="1"/>
            <a:endCxn id="22" idx="3"/>
          </p:cNvCxnSpPr>
          <p:nvPr/>
        </p:nvCxnSpPr>
        <p:spPr>
          <a:xfrm flipH="1" flipV="1">
            <a:off x="2915816" y="5440372"/>
            <a:ext cx="367382" cy="2880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6317526" y="4437112"/>
            <a:ext cx="2695961" cy="20065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ЮЛ,  ИП осуществляющие РП: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п. 1.1, 1.2,  2.1, 2.2, 3.1, 3.2, 4.1, 4.2, 7.1, 7.2,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8.1, 8.2,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10.1, 10.2, 11.1, 11.2, 13.1, 13.2, 14.1, 14.2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>
            <a:stCxn id="19" idx="3"/>
            <a:endCxn id="24" idx="1"/>
          </p:cNvCxnSpPr>
          <p:nvPr/>
        </p:nvCxnSpPr>
        <p:spPr>
          <a:xfrm flipV="1">
            <a:off x="5979159" y="5440372"/>
            <a:ext cx="338367" cy="2880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02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7927" y="1196752"/>
            <a:ext cx="74484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Выявленное вино фруктовое не соответствующие требованиям государственных стандартов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717" y="2852935"/>
            <a:ext cx="4050153" cy="295232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62868"/>
            <a:ext cx="1675388" cy="3363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3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7927" y="1196752"/>
            <a:ext cx="74484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Выявленные винные напитки не соответствующие требованиям государственных стандартов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9"/>
          <p:cNvGrpSpPr>
            <a:grpSpLocks noChangeAspect="1"/>
          </p:cNvGrpSpPr>
          <p:nvPr/>
        </p:nvGrpSpPr>
        <p:grpSpPr bwMode="auto">
          <a:xfrm>
            <a:off x="3518227" y="2752725"/>
            <a:ext cx="2147888" cy="3817828"/>
            <a:chOff x="1301" y="1734"/>
            <a:chExt cx="1352" cy="2426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auto">
            <a:xfrm>
              <a:off x="1301" y="1734"/>
              <a:ext cx="1352" cy="2426"/>
            </a:xfrm>
            <a:prstGeom prst="rect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1" y="1734"/>
              <a:ext cx="1353" cy="242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13"/>
          <p:cNvGrpSpPr>
            <a:grpSpLocks noChangeAspect="1"/>
          </p:cNvGrpSpPr>
          <p:nvPr/>
        </p:nvGrpSpPr>
        <p:grpSpPr bwMode="auto">
          <a:xfrm>
            <a:off x="6659561" y="2752725"/>
            <a:ext cx="1946274" cy="3821113"/>
            <a:chOff x="4195" y="1744"/>
            <a:chExt cx="1226" cy="2407"/>
          </a:xfrm>
        </p:grpSpPr>
        <p:sp>
          <p:nvSpPr>
            <p:cNvPr id="1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4195" y="1744"/>
              <a:ext cx="1225" cy="2405"/>
            </a:xfrm>
            <a:prstGeom prst="rect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38" name="Picture 1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33"/>
            <a:stretch/>
          </p:blipFill>
          <p:spPr bwMode="auto">
            <a:xfrm>
              <a:off x="4195" y="1744"/>
              <a:ext cx="1226" cy="240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25"/>
          <p:cNvGrpSpPr>
            <a:grpSpLocks noChangeAspect="1"/>
          </p:cNvGrpSpPr>
          <p:nvPr/>
        </p:nvGrpSpPr>
        <p:grpSpPr bwMode="auto">
          <a:xfrm>
            <a:off x="898883" y="2752725"/>
            <a:ext cx="1800224" cy="3836988"/>
            <a:chOff x="68" y="1744"/>
            <a:chExt cx="1134" cy="2417"/>
          </a:xfrm>
        </p:grpSpPr>
        <p:sp>
          <p:nvSpPr>
            <p:cNvPr id="15" name="AutoShape 24"/>
            <p:cNvSpPr>
              <a:spLocks noChangeAspect="1" noChangeArrowheads="1" noTextEdit="1"/>
            </p:cNvSpPr>
            <p:nvPr/>
          </p:nvSpPr>
          <p:spPr bwMode="auto">
            <a:xfrm>
              <a:off x="107" y="1744"/>
              <a:ext cx="1095" cy="2416"/>
            </a:xfrm>
            <a:prstGeom prst="rect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50" name="Picture 26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63" r="10721"/>
            <a:stretch/>
          </p:blipFill>
          <p:spPr bwMode="auto">
            <a:xfrm>
              <a:off x="68" y="1744"/>
              <a:ext cx="1134" cy="241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581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7927" y="1196752"/>
            <a:ext cx="7448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Выявленные пивные напитки не соответствующие требованиям государственных стандартов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475" y="2184766"/>
            <a:ext cx="2369998" cy="19094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534" y="4359297"/>
            <a:ext cx="2382737" cy="213199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044" y="4387086"/>
            <a:ext cx="2723950" cy="213199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04" y="4221088"/>
            <a:ext cx="2610992" cy="229799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184767"/>
            <a:ext cx="2557656" cy="19094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04" y="2204864"/>
            <a:ext cx="3164677" cy="172074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37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15816" y="1296216"/>
            <a:ext cx="3430726" cy="16970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Возможные меры по проверке легальности алкогольной продукции</a:t>
            </a:r>
            <a:endParaRPr lang="ru-RU" sz="2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32167" y="4365104"/>
            <a:ext cx="2695960" cy="6322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ФРАП (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www.fsrar.ru)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32896" y="2989996"/>
            <a:ext cx="2473578" cy="7716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ФНС России (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www.nalog.ru)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91999" y="3048693"/>
            <a:ext cx="2491844" cy="9525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Росреестр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www.rosreestr.ru)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332167" y="3392209"/>
            <a:ext cx="2695961" cy="8288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ФСРАР (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www.fsrar.ru)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>
            <a:stCxn id="12" idx="1"/>
          </p:cNvCxnSpPr>
          <p:nvPr/>
        </p:nvCxnSpPr>
        <p:spPr>
          <a:xfrm flipH="1">
            <a:off x="1455482" y="2144722"/>
            <a:ext cx="146033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458411" y="2144720"/>
            <a:ext cx="2" cy="82485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12" idx="3"/>
          </p:cNvCxnSpPr>
          <p:nvPr/>
        </p:nvCxnSpPr>
        <p:spPr>
          <a:xfrm flipH="1">
            <a:off x="6346542" y="2144722"/>
            <a:ext cx="150943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7855977" y="2144721"/>
            <a:ext cx="0" cy="82485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655728" y="3043214"/>
            <a:ext cx="1" cy="33258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6491998" y="4141119"/>
            <a:ext cx="2491844" cy="8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Негосударственные </a:t>
            </a:r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9274" y="3994738"/>
            <a:ext cx="2472416" cy="8744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Росаккредитация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www.fsa.gov.ru)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7431" y="5166896"/>
            <a:ext cx="2904736" cy="1430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Производственный контроль (органолептические показатели, исследования)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78455" y="5154420"/>
            <a:ext cx="2985851" cy="14429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Запрос информации от контрагентов, государственных органов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40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88765" y="1628800"/>
            <a:ext cx="7272808" cy="4320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 января 2021 года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запрещается</a:t>
            </a:r>
            <a:r>
              <a:rPr lang="ru-RU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оборот </a:t>
            </a:r>
            <a:r>
              <a:rPr lang="ru-RU" sz="3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алкогольной продукции 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 указания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 сопроводительных </a:t>
            </a:r>
            <a:r>
              <a:rPr lang="ru-RU" sz="32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документах, предусмотренных статьей 10.2 Федерального закона </a:t>
            </a:r>
            <a:r>
              <a:rPr lang="ru-RU" sz="32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   № </a:t>
            </a:r>
            <a:r>
              <a:rPr lang="ru-RU" sz="32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171-ФЗ, 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сведений о сертификатах соответствия или декларациях о соответствии</a:t>
            </a:r>
          </a:p>
        </p:txBody>
      </p:sp>
    </p:spTree>
    <p:extLst>
      <p:ext uri="{BB962C8B-B14F-4D97-AF65-F5344CB8AC3E}">
        <p14:creationId xmlns:p14="http://schemas.microsoft.com/office/powerpoint/2010/main" val="215210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848" y="1196752"/>
            <a:ext cx="7848600" cy="0"/>
          </a:xfrm>
          <a:prstGeom prst="line">
            <a:avLst/>
          </a:prstGeom>
          <a:ln w="2540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едеральная служба по регулированию алкогольного ры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27" y="349926"/>
            <a:ext cx="66561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4874" y="386800"/>
            <a:ext cx="7063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Межрегиональное управление Росалкогольрегулирования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Дальневосточному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федеральному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7927" y="1196752"/>
            <a:ext cx="74484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Образцы ФЕДЕРАЛЬНЫХ СПЕЦИАЛЬНЫХ МАРОК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соответствии с приказом Росалкогольрегулирования от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17.12.2020 №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401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428" y="2348880"/>
            <a:ext cx="1391771" cy="427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379" y="2353864"/>
            <a:ext cx="1322753" cy="427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795" y="2334442"/>
            <a:ext cx="1439174" cy="427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689" y="2334442"/>
            <a:ext cx="1386870" cy="425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691" y="2337178"/>
            <a:ext cx="1328737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40" y="2334442"/>
            <a:ext cx="1338051" cy="425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74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</TotalTime>
  <Words>703</Words>
  <Application>Microsoft Office PowerPoint</Application>
  <PresentationFormat>Экран (4:3)</PresentationFormat>
  <Paragraphs>96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«Актуальные вопросы соблюдения обязательных требований, предъявляемых к организациям, осуществляющим оборот алкогольной продукции»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правоприменительной практики за январь – декабрь 2017 года</dc:title>
  <dc:creator>Мавлютова Е.В.</dc:creator>
  <cp:lastModifiedBy>dashiev</cp:lastModifiedBy>
  <cp:revision>222</cp:revision>
  <cp:lastPrinted>2020-04-21T04:07:32Z</cp:lastPrinted>
  <dcterms:created xsi:type="dcterms:W3CDTF">2018-02-28T00:53:49Z</dcterms:created>
  <dcterms:modified xsi:type="dcterms:W3CDTF">2021-03-22T08:35:12Z</dcterms:modified>
</cp:coreProperties>
</file>