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7" r:id="rId2"/>
    <p:sldId id="362" r:id="rId3"/>
    <p:sldId id="370" r:id="rId4"/>
    <p:sldId id="357" r:id="rId5"/>
    <p:sldId id="358" r:id="rId6"/>
    <p:sldId id="361" r:id="rId7"/>
    <p:sldId id="363" r:id="rId8"/>
    <p:sldId id="364" r:id="rId9"/>
    <p:sldId id="365" r:id="rId10"/>
    <p:sldId id="366" r:id="rId11"/>
    <p:sldId id="367" r:id="rId12"/>
    <p:sldId id="368" r:id="rId13"/>
    <p:sldId id="369" r:id="rId14"/>
    <p:sldId id="35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384CD"/>
    <a:srgbClr val="0066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81" autoAdjust="0"/>
    <p:restoredTop sz="94676" autoAdjust="0"/>
  </p:normalViewPr>
  <p:slideViewPr>
    <p:cSldViewPr>
      <p:cViewPr>
        <p:scale>
          <a:sx n="80" d="100"/>
          <a:sy n="80" d="100"/>
        </p:scale>
        <p:origin x="-1278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80504D-7C40-42C3-8685-0527231B6032}" type="datetimeFigureOut">
              <a:rPr lang="ru-RU" smtClean="0"/>
              <a:pPr/>
              <a:t>02.03.2021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6F555C-6F2D-42FB-BB7E-77F3DB7DAD9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239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983BED-8854-45D6-A37B-80A40620CE12}" type="datetimeFigureOut">
              <a:rPr lang="ru-RU" smtClean="0"/>
              <a:pPr/>
              <a:t>02.03.2021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8FC8A8-2A43-4F4C-A6DA-BAD68668A9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8154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69636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936D984-8D90-46BE-81DB-9573F3B75288}" type="slidenum">
              <a:rPr lang="ru-RU" smtClean="0">
                <a:latin typeface="Arial" pitchFamily="34" charset="0"/>
              </a:rPr>
              <a:pPr>
                <a:defRPr/>
              </a:pPr>
              <a:t>1</a:t>
            </a:fld>
            <a:endParaRPr lang="ru-RU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69636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936D984-8D90-46BE-81DB-9573F3B75288}" type="slidenum">
              <a:rPr lang="ru-RU" smtClean="0">
                <a:solidFill>
                  <a:prstClr val="black"/>
                </a:solidFill>
                <a:latin typeface="Arial" pitchFamily="34" charset="0"/>
              </a:rPr>
              <a:pPr>
                <a:defRPr/>
              </a:pPr>
              <a:t>10</a:t>
            </a:fld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69636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936D984-8D90-46BE-81DB-9573F3B75288}" type="slidenum">
              <a:rPr lang="ru-RU" smtClean="0">
                <a:solidFill>
                  <a:prstClr val="black"/>
                </a:solidFill>
                <a:latin typeface="Arial" pitchFamily="34" charset="0"/>
              </a:rPr>
              <a:pPr>
                <a:defRPr/>
              </a:pPr>
              <a:t>11</a:t>
            </a:fld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69636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936D984-8D90-46BE-81DB-9573F3B75288}" type="slidenum">
              <a:rPr lang="ru-RU" smtClean="0">
                <a:solidFill>
                  <a:prstClr val="black"/>
                </a:solidFill>
                <a:latin typeface="Arial" pitchFamily="34" charset="0"/>
              </a:rPr>
              <a:pPr>
                <a:defRPr/>
              </a:pPr>
              <a:t>12</a:t>
            </a:fld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69636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936D984-8D90-46BE-81DB-9573F3B75288}" type="slidenum">
              <a:rPr lang="ru-RU" smtClean="0">
                <a:solidFill>
                  <a:prstClr val="black"/>
                </a:solidFill>
                <a:latin typeface="Arial" pitchFamily="34" charset="0"/>
              </a:rPr>
              <a:pPr>
                <a:defRPr/>
              </a:pPr>
              <a:t>13</a:t>
            </a:fld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69636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936D984-8D90-46BE-81DB-9573F3B75288}" type="slidenum">
              <a:rPr lang="ru-RU" smtClean="0">
                <a:solidFill>
                  <a:prstClr val="black"/>
                </a:solidFill>
                <a:latin typeface="Arial" pitchFamily="34" charset="0"/>
              </a:rPr>
              <a:pPr>
                <a:defRPr/>
              </a:pPr>
              <a:t>14</a:t>
            </a:fld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69636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936D984-8D90-46BE-81DB-9573F3B75288}" type="slidenum">
              <a:rPr lang="ru-RU" smtClean="0">
                <a:solidFill>
                  <a:prstClr val="black"/>
                </a:solidFill>
                <a:latin typeface="Arial" pitchFamily="34" charset="0"/>
              </a:rPr>
              <a:pPr>
                <a:defRPr/>
              </a:pPr>
              <a:t>2</a:t>
            </a:fld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69636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936D984-8D90-46BE-81DB-9573F3B75288}" type="slidenum">
              <a:rPr lang="ru-RU" smtClean="0">
                <a:solidFill>
                  <a:prstClr val="black"/>
                </a:solidFill>
                <a:latin typeface="Arial" pitchFamily="34" charset="0"/>
              </a:rPr>
              <a:pPr>
                <a:defRPr/>
              </a:pPr>
              <a:t>3</a:t>
            </a:fld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69636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936D984-8D90-46BE-81DB-9573F3B75288}" type="slidenum">
              <a:rPr lang="ru-RU" smtClean="0">
                <a:solidFill>
                  <a:prstClr val="black"/>
                </a:solidFill>
                <a:latin typeface="Arial" pitchFamily="34" charset="0"/>
              </a:rPr>
              <a:pPr>
                <a:defRPr/>
              </a:pPr>
              <a:t>4</a:t>
            </a:fld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69636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936D984-8D90-46BE-81DB-9573F3B75288}" type="slidenum">
              <a:rPr lang="ru-RU" smtClean="0">
                <a:solidFill>
                  <a:prstClr val="black"/>
                </a:solidFill>
                <a:latin typeface="Arial" pitchFamily="34" charset="0"/>
              </a:rPr>
              <a:pPr>
                <a:defRPr/>
              </a:pPr>
              <a:t>5</a:t>
            </a:fld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69636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936D984-8D90-46BE-81DB-9573F3B75288}" type="slidenum">
              <a:rPr lang="ru-RU" smtClean="0">
                <a:solidFill>
                  <a:prstClr val="black"/>
                </a:solidFill>
                <a:latin typeface="Arial" pitchFamily="34" charset="0"/>
              </a:rPr>
              <a:pPr>
                <a:defRPr/>
              </a:pPr>
              <a:t>6</a:t>
            </a:fld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69636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936D984-8D90-46BE-81DB-9573F3B75288}" type="slidenum">
              <a:rPr lang="ru-RU" smtClean="0">
                <a:solidFill>
                  <a:prstClr val="black"/>
                </a:solidFill>
                <a:latin typeface="Arial" pitchFamily="34" charset="0"/>
              </a:rPr>
              <a:pPr>
                <a:defRPr/>
              </a:pPr>
              <a:t>7</a:t>
            </a:fld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69636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936D984-8D90-46BE-81DB-9573F3B75288}" type="slidenum">
              <a:rPr lang="ru-RU" smtClean="0">
                <a:solidFill>
                  <a:prstClr val="black"/>
                </a:solidFill>
                <a:latin typeface="Arial" pitchFamily="34" charset="0"/>
              </a:rPr>
              <a:pPr>
                <a:defRPr/>
              </a:pPr>
              <a:t>8</a:t>
            </a:fld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69636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936D984-8D90-46BE-81DB-9573F3B75288}" type="slidenum">
              <a:rPr lang="ru-RU" smtClean="0">
                <a:solidFill>
                  <a:prstClr val="black"/>
                </a:solidFill>
                <a:latin typeface="Arial" pitchFamily="34" charset="0"/>
              </a:rPr>
              <a:pPr>
                <a:defRPr/>
              </a:pPr>
              <a:t>9</a:t>
            </a:fld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02.03.2021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02.03.2021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02.03.2021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02.03.2021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02.03.2021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02.03.2021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02.03.2021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02.03.2021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02.03.2021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02.03.2021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02.03.2021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384CD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02.03.2021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6"/>
          <p:cNvSpPr txBox="1">
            <a:spLocks/>
          </p:cNvSpPr>
          <p:nvPr/>
        </p:nvSpPr>
        <p:spPr>
          <a:xfrm>
            <a:off x="197771" y="1546043"/>
            <a:ext cx="8766718" cy="2428891"/>
          </a:xfrm>
          <a:prstGeom prst="rect">
            <a:avLst/>
          </a:prstGeom>
        </p:spPr>
        <p:txBody>
          <a:bodyPr lIns="91436" tIns="45718" rIns="91436" bIns="45718" anchor="ctr"/>
          <a:lstStyle/>
          <a:p>
            <a:pPr algn="ctr"/>
            <a:endParaRPr lang="ru-RU" sz="2800" b="1" dirty="0"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57158" y="1500174"/>
            <a:ext cx="8636954" cy="2576898"/>
          </a:xfrm>
        </p:spPr>
        <p:txBody>
          <a:bodyPr>
            <a:noAutofit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«О типичных нарушениях законодательства, совершаемых организациями, осуществляющими оборот алкогольной продукции»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164397" y="6165304"/>
            <a:ext cx="2833466" cy="337592"/>
          </a:xfrm>
        </p:spPr>
        <p:txBody>
          <a:bodyPr>
            <a:normAutofit fontScale="92500" lnSpcReduction="10000"/>
          </a:bodyPr>
          <a:lstStyle/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2021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7504" y="424993"/>
            <a:ext cx="8496944" cy="36932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ctr"/>
            <a:endParaRPr lang="ru-RU" b="1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755848" y="1196752"/>
            <a:ext cx="7848600" cy="0"/>
          </a:xfrm>
          <a:prstGeom prst="line">
            <a:avLst/>
          </a:prstGeom>
          <a:ln w="25400">
            <a:solidFill>
              <a:srgbClr val="0066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Федеральная служба по регулированию алкогольного рын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927" y="349926"/>
            <a:ext cx="665619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64874" y="386800"/>
            <a:ext cx="70639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МРУ Росалкогольрегулирования по Дальневосточному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федеральному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округу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Заголовок 3"/>
          <p:cNvSpPr txBox="1">
            <a:spLocks/>
          </p:cNvSpPr>
          <p:nvPr/>
        </p:nvSpPr>
        <p:spPr>
          <a:xfrm>
            <a:off x="1357297" y="3970340"/>
            <a:ext cx="6447666" cy="14401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7158" y="4581128"/>
            <a:ext cx="828680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докладчик: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Ли Антон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Бенюрович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– начальник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отдела по контролю за соблюдением лицензионных условий и требований в сфере оборота этилового спирта, алкогольной и спиртосодержащей продукции Межрегионального управления Федеральной службы по регулированию алкогольного рынка по Дальневосточному федеральному округу</a:t>
            </a:r>
          </a:p>
        </p:txBody>
      </p:sp>
    </p:spTree>
    <p:extLst>
      <p:ext uri="{BB962C8B-B14F-4D97-AF65-F5344CB8AC3E}">
        <p14:creationId xmlns:p14="http://schemas.microsoft.com/office/powerpoint/2010/main" val="2332542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6"/>
          <p:cNvSpPr txBox="1">
            <a:spLocks/>
          </p:cNvSpPr>
          <p:nvPr/>
        </p:nvSpPr>
        <p:spPr>
          <a:xfrm>
            <a:off x="214282" y="1428736"/>
            <a:ext cx="8766718" cy="2428891"/>
          </a:xfrm>
          <a:prstGeom prst="rect">
            <a:avLst/>
          </a:prstGeom>
        </p:spPr>
        <p:txBody>
          <a:bodyPr lIns="91436" tIns="45718" rIns="91436" bIns="45718" anchor="ctr"/>
          <a:lstStyle/>
          <a:p>
            <a:pPr algn="ctr"/>
            <a:endParaRPr lang="ru-RU" sz="2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7504" y="424993"/>
            <a:ext cx="8496944" cy="36932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ctr"/>
            <a:endParaRPr lang="ru-RU" b="1" dirty="0">
              <a:solidFill>
                <a:prstClr val="black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785786" y="1094686"/>
            <a:ext cx="7848600" cy="0"/>
          </a:xfrm>
          <a:prstGeom prst="line">
            <a:avLst/>
          </a:prstGeom>
          <a:ln w="25400">
            <a:solidFill>
              <a:srgbClr val="0066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" descr="Федеральная служба по регулированию алкогольного рын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927" y="349926"/>
            <a:ext cx="665619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1664874" y="386800"/>
            <a:ext cx="70639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МРУ Росалкогольрегулирования по Дальневосточному федеральному округу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58040" y="1094686"/>
            <a:ext cx="8737007" cy="53091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подпункт </a:t>
            </a:r>
            <a:r>
              <a:rPr lang="ru-RU" sz="3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пункта 2 </a:t>
            </a:r>
            <a:endParaRPr lang="ru-RU" sz="3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Требований к складским помещениям:</a:t>
            </a:r>
          </a:p>
          <a:p>
            <a:pPr algn="ctr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>
                <a:latin typeface="Times New Roman"/>
                <a:ea typeface="Times New Roman"/>
              </a:rPr>
              <a:t>складские помещения должны быть оборудованы </a:t>
            </a:r>
            <a:endParaRPr lang="ru-RU" sz="2400" dirty="0" smtClean="0">
              <a:latin typeface="Times New Roman"/>
              <a:ea typeface="Times New Roman"/>
            </a:endParaRPr>
          </a:p>
          <a:p>
            <a:pPr algn="ctr"/>
            <a:r>
              <a:rPr lang="ru-RU" sz="30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исправными </a:t>
            </a:r>
            <a:r>
              <a:rPr lang="ru-RU" sz="30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средствами измерения </a:t>
            </a:r>
            <a:endParaRPr lang="ru-RU" sz="3000" b="1" u="sng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</a:endParaRPr>
          </a:p>
          <a:p>
            <a:pPr algn="ctr">
              <a:lnSpc>
                <a:spcPct val="150000"/>
              </a:lnSpc>
            </a:pPr>
            <a:r>
              <a:rPr lang="ru-RU" sz="30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температуры </a:t>
            </a:r>
            <a:r>
              <a:rPr lang="ru-RU" sz="30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и </a:t>
            </a:r>
            <a:r>
              <a:rPr lang="ru-RU" sz="30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влажности</a:t>
            </a:r>
          </a:p>
          <a:p>
            <a:pPr algn="ctr">
              <a:lnSpc>
                <a:spcPct val="150000"/>
              </a:lnSpc>
            </a:pPr>
            <a:r>
              <a:rPr lang="ru-RU" sz="2400" dirty="0" smtClean="0">
                <a:latin typeface="Times New Roman"/>
                <a:ea typeface="Times New Roman"/>
              </a:rPr>
              <a:t>в </a:t>
            </a:r>
            <a:r>
              <a:rPr lang="ru-RU" sz="2400" dirty="0">
                <a:latin typeface="Times New Roman"/>
                <a:ea typeface="Times New Roman"/>
              </a:rPr>
              <a:t>помещении, </a:t>
            </a:r>
            <a:r>
              <a:rPr lang="ru-RU" sz="24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поверка </a:t>
            </a:r>
            <a:r>
              <a:rPr lang="ru-RU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которых должна быть подтверждена </a:t>
            </a:r>
            <a:endParaRPr lang="ru-RU" sz="2400" b="1" u="sng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</a:endParaRPr>
          </a:p>
          <a:p>
            <a:pPr algn="ctr"/>
            <a:r>
              <a:rPr lang="ru-RU" sz="2400" dirty="0" smtClean="0">
                <a:latin typeface="Times New Roman"/>
                <a:ea typeface="Times New Roman"/>
              </a:rPr>
              <a:t>в </a:t>
            </a:r>
            <a:r>
              <a:rPr lang="ru-RU" sz="2400" dirty="0">
                <a:latin typeface="Times New Roman"/>
                <a:ea typeface="Times New Roman"/>
              </a:rPr>
              <a:t>соответствии со статьей 13 Федерального закона </a:t>
            </a:r>
            <a:endParaRPr lang="ru-RU" sz="2400" dirty="0" smtClean="0">
              <a:latin typeface="Times New Roman"/>
              <a:ea typeface="Times New Roman"/>
            </a:endParaRPr>
          </a:p>
          <a:p>
            <a:pPr algn="ctr"/>
            <a:r>
              <a:rPr lang="ru-RU" sz="2400" dirty="0" smtClean="0">
                <a:latin typeface="Times New Roman"/>
                <a:ea typeface="Times New Roman"/>
              </a:rPr>
              <a:t>от </a:t>
            </a:r>
            <a:r>
              <a:rPr lang="ru-RU" sz="2400" dirty="0">
                <a:latin typeface="Times New Roman"/>
                <a:ea typeface="Times New Roman"/>
              </a:rPr>
              <a:t>26.06.2008 № 102-ФЗ </a:t>
            </a:r>
            <a:r>
              <a:rPr lang="ru-RU" sz="2400" dirty="0" smtClean="0">
                <a:latin typeface="Times New Roman"/>
                <a:ea typeface="Times New Roman"/>
              </a:rPr>
              <a:t>«Об обеспечении единства изменений». </a:t>
            </a:r>
          </a:p>
          <a:p>
            <a:pPr algn="ctr"/>
            <a:r>
              <a:rPr lang="ru-RU" sz="2400" dirty="0" smtClean="0">
                <a:latin typeface="Times New Roman"/>
                <a:ea typeface="Times New Roman"/>
              </a:rPr>
              <a:t>Средства измерения должны находиться </a:t>
            </a:r>
          </a:p>
          <a:p>
            <a:pPr algn="ctr"/>
            <a:r>
              <a:rPr lang="ru-RU" sz="2400" dirty="0" smtClean="0">
                <a:latin typeface="Times New Roman"/>
                <a:ea typeface="Times New Roman"/>
              </a:rPr>
              <a:t>в каждом складском помещении, в том числе в случае, </a:t>
            </a:r>
          </a:p>
          <a:p>
            <a:pPr algn="ctr"/>
            <a:r>
              <a:rPr lang="ru-RU" sz="2400" dirty="0" smtClean="0">
                <a:latin typeface="Times New Roman"/>
                <a:ea typeface="Times New Roman"/>
              </a:rPr>
              <a:t>если складские помещения являются смежными.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390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6"/>
          <p:cNvSpPr txBox="1">
            <a:spLocks/>
          </p:cNvSpPr>
          <p:nvPr/>
        </p:nvSpPr>
        <p:spPr>
          <a:xfrm>
            <a:off x="214282" y="1428736"/>
            <a:ext cx="8766718" cy="2428891"/>
          </a:xfrm>
          <a:prstGeom prst="rect">
            <a:avLst/>
          </a:prstGeom>
        </p:spPr>
        <p:txBody>
          <a:bodyPr lIns="91436" tIns="45718" rIns="91436" bIns="45718" anchor="ctr"/>
          <a:lstStyle/>
          <a:p>
            <a:pPr algn="ctr"/>
            <a:endParaRPr lang="ru-RU" sz="2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7504" y="424993"/>
            <a:ext cx="8496944" cy="36932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ctr"/>
            <a:endParaRPr lang="ru-RU" b="1" dirty="0">
              <a:solidFill>
                <a:prstClr val="black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785786" y="1094686"/>
            <a:ext cx="7848600" cy="0"/>
          </a:xfrm>
          <a:prstGeom prst="line">
            <a:avLst/>
          </a:prstGeom>
          <a:ln w="25400">
            <a:solidFill>
              <a:srgbClr val="0066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" descr="Федеральная служба по регулированию алкогольного рын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927" y="349926"/>
            <a:ext cx="665619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1664874" y="386800"/>
            <a:ext cx="70639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МРУ Росалкогольрегулирования по Дальневосточному федеральному округу</a:t>
            </a:r>
          </a:p>
        </p:txBody>
      </p:sp>
      <p:pic>
        <p:nvPicPr>
          <p:cNvPr id="8" name="Picture 3" descr="C:\Users\Дашиев\Desktop\бронь\Новая папка\Новая папка\vit-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1148000"/>
            <a:ext cx="4141694" cy="549571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051720" y="2132856"/>
            <a:ext cx="1008112" cy="2880320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3059832" y="1628800"/>
            <a:ext cx="2880320" cy="1152128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702434" y="1988840"/>
            <a:ext cx="427091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психрометрическая таблица для измерения относительной влажности </a:t>
            </a:r>
            <a:r>
              <a:rPr lang="ru-RU" sz="2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действительна</a:t>
            </a:r>
            <a:r>
              <a:rPr lang="ru-RU" sz="2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только при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скорости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вертикальных воздушных потоков (скорости аспирации) </a:t>
            </a:r>
            <a:endParaRPr lang="ru-RU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 0,5 </a:t>
            </a:r>
            <a:r>
              <a:rPr lang="ru-RU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 1,0 м/с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которые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омывают гигрометр</a:t>
            </a:r>
          </a:p>
        </p:txBody>
      </p:sp>
    </p:spTree>
    <p:extLst>
      <p:ext uri="{BB962C8B-B14F-4D97-AF65-F5344CB8AC3E}">
        <p14:creationId xmlns:p14="http://schemas.microsoft.com/office/powerpoint/2010/main" val="1667627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6"/>
          <p:cNvSpPr txBox="1">
            <a:spLocks/>
          </p:cNvSpPr>
          <p:nvPr/>
        </p:nvSpPr>
        <p:spPr>
          <a:xfrm>
            <a:off x="214282" y="1428736"/>
            <a:ext cx="8766718" cy="2428891"/>
          </a:xfrm>
          <a:prstGeom prst="rect">
            <a:avLst/>
          </a:prstGeom>
        </p:spPr>
        <p:txBody>
          <a:bodyPr lIns="91436" tIns="45718" rIns="91436" bIns="45718" anchor="ctr"/>
          <a:lstStyle/>
          <a:p>
            <a:pPr algn="ctr"/>
            <a:endParaRPr lang="ru-RU" sz="2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7504" y="424993"/>
            <a:ext cx="8496944" cy="36932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ctr"/>
            <a:endParaRPr lang="ru-RU" b="1" dirty="0">
              <a:solidFill>
                <a:prstClr val="black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785786" y="1094686"/>
            <a:ext cx="7848600" cy="0"/>
          </a:xfrm>
          <a:prstGeom prst="line">
            <a:avLst/>
          </a:prstGeom>
          <a:ln w="25400">
            <a:solidFill>
              <a:srgbClr val="0066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" descr="Федеральная служба по регулированию алкогольного рын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927" y="349926"/>
            <a:ext cx="665619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1664874" y="386800"/>
            <a:ext cx="70639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МРУ Росалкогольрегулирования по Дальневосточному федеральному округу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025297" y="1094686"/>
            <a:ext cx="700249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подпункт </a:t>
            </a:r>
            <a:r>
              <a:rPr lang="ru-RU" sz="3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пункта 2 </a:t>
            </a:r>
            <a:endParaRPr lang="ru-RU" sz="3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Требований к складским помещениям: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52071" y="2180245"/>
            <a:ext cx="7795175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статья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13 Федерального закона 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Об обеспечении единства измерений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58536" y="3863672"/>
            <a:ext cx="858546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поверку средств измерений могут осуществлять </a:t>
            </a:r>
            <a:endParaRPr lang="ru-RU" sz="2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только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аккредитованные на проведение поверки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лица 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728" y="3583045"/>
            <a:ext cx="10618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b="1" dirty="0" smtClean="0">
                <a:solidFill>
                  <a:srgbClr val="C00000"/>
                </a:solidFill>
              </a:rPr>
              <a:t>!</a:t>
            </a:r>
            <a:endParaRPr lang="ru-RU" sz="96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38239" y="4869160"/>
            <a:ext cx="777701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реестр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аккредитованных лиц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размещен на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официальном сайте Росаккредитации (https://pub.fsa.gov.ru/ral)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9795" y="3857627"/>
            <a:ext cx="8873496" cy="1020496"/>
          </a:xfrm>
          <a:prstGeom prst="round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4165593" y="3083930"/>
            <a:ext cx="432048" cy="517392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6009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6"/>
          <p:cNvSpPr txBox="1">
            <a:spLocks/>
          </p:cNvSpPr>
          <p:nvPr/>
        </p:nvSpPr>
        <p:spPr>
          <a:xfrm>
            <a:off x="214282" y="1428736"/>
            <a:ext cx="8766718" cy="2428891"/>
          </a:xfrm>
          <a:prstGeom prst="rect">
            <a:avLst/>
          </a:prstGeom>
        </p:spPr>
        <p:txBody>
          <a:bodyPr lIns="91436" tIns="45718" rIns="91436" bIns="45718" anchor="ctr"/>
          <a:lstStyle/>
          <a:p>
            <a:pPr algn="ctr"/>
            <a:endParaRPr lang="ru-RU" sz="2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7504" y="424993"/>
            <a:ext cx="8496944" cy="36932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ctr"/>
            <a:endParaRPr lang="ru-RU" b="1" dirty="0">
              <a:solidFill>
                <a:prstClr val="black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785786" y="1094686"/>
            <a:ext cx="7848600" cy="0"/>
          </a:xfrm>
          <a:prstGeom prst="line">
            <a:avLst/>
          </a:prstGeom>
          <a:ln w="25400">
            <a:solidFill>
              <a:srgbClr val="0066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" descr="Федеральная служба по регулированию алкогольного рын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927" y="349926"/>
            <a:ext cx="665619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1664874" y="386800"/>
            <a:ext cx="70639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МРУ Росалкогольрегулирования по Дальневосточному федеральному округу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1094686"/>
            <a:ext cx="9001000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подпункт </a:t>
            </a:r>
            <a:r>
              <a:rPr lang="ru-RU" sz="3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ru-RU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пункта 2 </a:t>
            </a:r>
            <a:endParaRPr lang="ru-RU" sz="3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Требований к складским помещениям:</a:t>
            </a:r>
          </a:p>
          <a:p>
            <a:pPr algn="ctr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>
                <a:latin typeface="Times New Roman"/>
                <a:ea typeface="Times New Roman"/>
              </a:rPr>
              <a:t>складские помещения должны </a:t>
            </a:r>
            <a:r>
              <a:rPr lang="ru-RU" sz="2000" dirty="0" smtClean="0">
                <a:latin typeface="Times New Roman"/>
                <a:ea typeface="Times New Roman"/>
              </a:rPr>
              <a:t>быть </a:t>
            </a:r>
            <a:r>
              <a:rPr lang="ru-RU" sz="2000" b="1" u="sng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зонированы</a:t>
            </a:r>
            <a:r>
              <a:rPr lang="ru-RU" sz="20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 </a:t>
            </a:r>
          </a:p>
          <a:p>
            <a:pPr algn="ctr"/>
            <a:r>
              <a:rPr lang="ru-RU" sz="2000" dirty="0" smtClean="0">
                <a:latin typeface="Times New Roman"/>
                <a:ea typeface="Times New Roman"/>
              </a:rPr>
              <a:t>посредством организации проходов между каждой зоной склада с отображением организацией соответствующих зон </a:t>
            </a:r>
            <a:r>
              <a:rPr lang="ru-RU" sz="2000" dirty="0" smtClean="0">
                <a:latin typeface="Times New Roman"/>
                <a:cs typeface="Times New Roman" pitchFamily="18" charset="0"/>
              </a:rPr>
              <a:t>на плане складского помещения, заверенного руководителем организации, в случае хранения продукции лицензиата с:</a:t>
            </a:r>
          </a:p>
          <a:p>
            <a:pPr algn="ctr"/>
            <a:endParaRPr lang="ru-RU" sz="2000" dirty="0" smtClean="0">
              <a:latin typeface="Times New Roman"/>
              <a:cs typeface="Times New Roman" pitchFamily="18" charset="0"/>
            </a:endParaRPr>
          </a:p>
          <a:p>
            <a:r>
              <a:rPr lang="ru-RU" sz="2000" dirty="0">
                <a:latin typeface="Times New Roman"/>
                <a:cs typeface="Times New Roman" pitchFamily="18" charset="0"/>
              </a:rPr>
              <a:t>- с алкогольной продукцией, деятельность по обороту которой не подлежит лицензированию, </a:t>
            </a:r>
          </a:p>
          <a:p>
            <a:r>
              <a:rPr lang="ru-RU" sz="2000" dirty="0">
                <a:latin typeface="Times New Roman"/>
                <a:cs typeface="Times New Roman" pitchFamily="18" charset="0"/>
              </a:rPr>
              <a:t>- товарами, изготовленными в том числе из фарфора, стекла, медальонами, магнитами, плакатами, наклейками, листовками с символикой продукции или изготовителя, упаковкой, комбинированным материалом;</a:t>
            </a:r>
          </a:p>
          <a:p>
            <a:r>
              <a:rPr lang="ru-RU" sz="2000" dirty="0">
                <a:latin typeface="Times New Roman"/>
                <a:cs typeface="Times New Roman" pitchFamily="18" charset="0"/>
              </a:rPr>
              <a:t>- алкогольной продукцией, укомплектованной вышесказанными товарами;</a:t>
            </a:r>
          </a:p>
          <a:p>
            <a:r>
              <a:rPr lang="ru-RU" sz="2000" dirty="0">
                <a:latin typeface="Times New Roman"/>
                <a:cs typeface="Times New Roman" pitchFamily="18" charset="0"/>
              </a:rPr>
              <a:t>- пищевой продукцией, не являющейся алкогольной продукцией (за исключением </a:t>
            </a:r>
            <a:r>
              <a:rPr lang="ru-RU" sz="2000" dirty="0" smtClean="0">
                <a:latin typeface="Times New Roman"/>
                <a:cs typeface="Times New Roman" pitchFamily="18" charset="0"/>
              </a:rPr>
              <a:t>скоропортящейся), и табачной продукцией</a:t>
            </a:r>
            <a:endParaRPr lang="ru-RU" sz="2000" dirty="0">
              <a:latin typeface="Times New Roman"/>
              <a:cs typeface="Times New Roman" pitchFamily="18" charset="0"/>
            </a:endParaRPr>
          </a:p>
          <a:p>
            <a:pPr algn="ctr"/>
            <a:endParaRPr lang="ru-RU" sz="2400" dirty="0" smtClean="0">
              <a:latin typeface="Times New Roman"/>
              <a:cs typeface="Times New Roman" pitchFamily="18" charset="0"/>
            </a:endParaRP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6833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6"/>
          <p:cNvSpPr txBox="1">
            <a:spLocks/>
          </p:cNvSpPr>
          <p:nvPr/>
        </p:nvSpPr>
        <p:spPr>
          <a:xfrm>
            <a:off x="91314" y="3789040"/>
            <a:ext cx="8766718" cy="2428891"/>
          </a:xfrm>
          <a:prstGeom prst="rect">
            <a:avLst/>
          </a:prstGeom>
        </p:spPr>
        <p:txBody>
          <a:bodyPr lIns="91436" tIns="45718" rIns="91436" bIns="45718" anchor="ctr"/>
          <a:lstStyle/>
          <a:p>
            <a:pPr indent="450215" algn="ctr">
              <a:lnSpc>
                <a:spcPct val="115000"/>
              </a:lnSpc>
              <a:spcAft>
                <a:spcPts val="0"/>
              </a:spcAft>
            </a:pPr>
            <a:r>
              <a:rPr lang="ru-RU" sz="3400" b="1" dirty="0">
                <a:latin typeface="Times New Roman"/>
                <a:ea typeface="Times New Roman"/>
                <a:cs typeface="Times New Roman"/>
              </a:rPr>
              <a:t>часы </a:t>
            </a:r>
            <a:r>
              <a:rPr lang="ru-RU" sz="3400" b="1" dirty="0" smtClean="0">
                <a:latin typeface="Times New Roman"/>
                <a:ea typeface="Times New Roman"/>
                <a:cs typeface="Times New Roman"/>
              </a:rPr>
              <a:t>работы:</a:t>
            </a:r>
          </a:p>
          <a:p>
            <a:pPr indent="450215" algn="ctr">
              <a:lnSpc>
                <a:spcPct val="115000"/>
              </a:lnSpc>
              <a:spcAft>
                <a:spcPts val="0"/>
              </a:spcAft>
            </a:pPr>
            <a:r>
              <a:rPr lang="ru-RU" sz="3400" dirty="0" smtClean="0">
                <a:latin typeface="Times New Roman"/>
                <a:ea typeface="Times New Roman"/>
                <a:cs typeface="Times New Roman"/>
              </a:rPr>
              <a:t>пн-чт</a:t>
            </a:r>
            <a:r>
              <a:rPr lang="ru-RU" sz="3400" dirty="0">
                <a:latin typeface="Times New Roman"/>
                <a:ea typeface="Times New Roman"/>
                <a:cs typeface="Times New Roman"/>
              </a:rPr>
              <a:t>: с 09:00 до 18:00, </a:t>
            </a:r>
          </a:p>
          <a:p>
            <a:pPr indent="450215" algn="ctr">
              <a:lnSpc>
                <a:spcPct val="115000"/>
              </a:lnSpc>
              <a:spcAft>
                <a:spcPts val="0"/>
              </a:spcAft>
            </a:pPr>
            <a:r>
              <a:rPr lang="ru-RU" sz="3400" dirty="0" smtClean="0">
                <a:latin typeface="Times New Roman"/>
                <a:ea typeface="Times New Roman"/>
                <a:cs typeface="Times New Roman"/>
              </a:rPr>
              <a:t>пт</a:t>
            </a:r>
            <a:r>
              <a:rPr lang="ru-RU" sz="3400" dirty="0">
                <a:latin typeface="Times New Roman"/>
                <a:ea typeface="Times New Roman"/>
                <a:cs typeface="Times New Roman"/>
              </a:rPr>
              <a:t>: с 09: до 16:45, </a:t>
            </a:r>
            <a:endParaRPr lang="ru-RU" sz="3400" dirty="0" smtClean="0">
              <a:latin typeface="Times New Roman"/>
              <a:ea typeface="Times New Roman"/>
              <a:cs typeface="Times New Roman"/>
            </a:endParaRPr>
          </a:p>
          <a:p>
            <a:pPr indent="450215" algn="ctr">
              <a:lnSpc>
                <a:spcPct val="115000"/>
              </a:lnSpc>
              <a:spcAft>
                <a:spcPts val="0"/>
              </a:spcAft>
            </a:pPr>
            <a:r>
              <a:rPr lang="ru-RU" sz="3400" dirty="0" smtClean="0">
                <a:latin typeface="Times New Roman"/>
                <a:ea typeface="Times New Roman"/>
                <a:cs typeface="Times New Roman"/>
              </a:rPr>
              <a:t>перерыв </a:t>
            </a:r>
            <a:r>
              <a:rPr lang="ru-RU" sz="3400" dirty="0">
                <a:latin typeface="Times New Roman"/>
                <a:ea typeface="Times New Roman"/>
                <a:cs typeface="Times New Roman"/>
              </a:rPr>
              <a:t>на обед с 13:00 до </a:t>
            </a:r>
            <a:r>
              <a:rPr lang="ru-RU" sz="3400" dirty="0" smtClean="0">
                <a:latin typeface="Times New Roman"/>
                <a:ea typeface="Times New Roman"/>
                <a:cs typeface="Times New Roman"/>
              </a:rPr>
              <a:t>13:45</a:t>
            </a:r>
            <a:endParaRPr lang="ru-RU" sz="3400" dirty="0">
              <a:ea typeface="Times New Roman"/>
              <a:cs typeface="Times New Roman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7504" y="424993"/>
            <a:ext cx="8496944" cy="36932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ctr"/>
            <a:endParaRPr lang="ru-RU" b="1" dirty="0">
              <a:solidFill>
                <a:prstClr val="black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785786" y="1214422"/>
            <a:ext cx="7848600" cy="0"/>
          </a:xfrm>
          <a:prstGeom prst="line">
            <a:avLst/>
          </a:prstGeom>
          <a:ln w="25400">
            <a:solidFill>
              <a:srgbClr val="0066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819220" y="1428736"/>
            <a:ext cx="77153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адрес : 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680000, г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. Хабаровск, 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ул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. Карла Маркса, д. 86</a:t>
            </a:r>
            <a:endParaRPr lang="ru-RU" sz="4000" u="sng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Picture 2" descr="Федеральная служба по регулированию алкогольного рын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927" y="349926"/>
            <a:ext cx="665619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1664874" y="386800"/>
            <a:ext cx="70639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МРУ Росалкогольрегулирования по Дальневосточному федеральному округу</a:t>
            </a:r>
          </a:p>
        </p:txBody>
      </p:sp>
    </p:spTree>
    <p:extLst>
      <p:ext uri="{BB962C8B-B14F-4D97-AF65-F5344CB8AC3E}">
        <p14:creationId xmlns:p14="http://schemas.microsoft.com/office/powerpoint/2010/main" val="374970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6"/>
          <p:cNvSpPr txBox="1">
            <a:spLocks/>
          </p:cNvSpPr>
          <p:nvPr/>
        </p:nvSpPr>
        <p:spPr>
          <a:xfrm>
            <a:off x="214282" y="1428736"/>
            <a:ext cx="8766718" cy="2428891"/>
          </a:xfrm>
          <a:prstGeom prst="rect">
            <a:avLst/>
          </a:prstGeom>
        </p:spPr>
        <p:txBody>
          <a:bodyPr lIns="91436" tIns="45718" rIns="91436" bIns="45718" anchor="ctr"/>
          <a:lstStyle/>
          <a:p>
            <a:pPr algn="ctr"/>
            <a:endParaRPr lang="ru-RU" sz="2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7504" y="424993"/>
            <a:ext cx="8496944" cy="36932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ctr"/>
            <a:endParaRPr lang="ru-RU" b="1" dirty="0">
              <a:solidFill>
                <a:prstClr val="black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755848" y="845280"/>
            <a:ext cx="7848600" cy="0"/>
          </a:xfrm>
          <a:prstGeom prst="line">
            <a:avLst/>
          </a:prstGeom>
          <a:ln w="25400">
            <a:solidFill>
              <a:srgbClr val="0066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" descr="Федеральная служба по регулированию алкогольного рын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780" y="86435"/>
            <a:ext cx="665619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1664874" y="86435"/>
            <a:ext cx="70639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МРУ Росалкогольрегулирования по Дальневосточному федеральному округу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804435" y="2471410"/>
            <a:ext cx="478720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Постановление </a:t>
            </a:r>
            <a:endParaRPr lang="ru-RU" sz="22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Правительства </a:t>
            </a:r>
            <a:r>
              <a:rPr lang="ru-R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РФ </a:t>
            </a:r>
            <a:endParaRPr lang="ru-RU" sz="22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31.12.2020 № 2466</a:t>
            </a: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5494726" y="2451590"/>
            <a:ext cx="3406622" cy="133745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-175969" y="2493476"/>
            <a:ext cx="478720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Постановление </a:t>
            </a:r>
          </a:p>
          <a:p>
            <a:pPr algn="ctr"/>
            <a:r>
              <a:rPr lang="ru-RU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Правительства </a:t>
            </a:r>
            <a:r>
              <a:rPr lang="ru-R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РФ </a:t>
            </a:r>
            <a:endParaRPr lang="ru-RU" sz="22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29.12.2015 № 1459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23528" y="2404089"/>
            <a:ext cx="3684984" cy="138495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Стрелка вправо 2"/>
          <p:cNvSpPr/>
          <p:nvPr/>
        </p:nvSpPr>
        <p:spPr>
          <a:xfrm>
            <a:off x="4244783" y="2737376"/>
            <a:ext cx="1119305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571954" y="847307"/>
            <a:ext cx="66418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«регуляторная гильотина»</a:t>
            </a:r>
            <a:endParaRPr lang="ru-RU" sz="40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848" y="1717905"/>
            <a:ext cx="3384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тратили силу: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23189" y="1547227"/>
            <a:ext cx="43559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ступили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законную силу: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-227582" y="4293096"/>
            <a:ext cx="478720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Приказ</a:t>
            </a:r>
          </a:p>
          <a:p>
            <a:pPr algn="ctr"/>
            <a:r>
              <a:rPr lang="ru-RU" sz="22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Росалкогольрегулирования</a:t>
            </a:r>
            <a:endParaRPr lang="ru-RU" sz="22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 21.05.2014 № 149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707575" y="4975727"/>
            <a:ext cx="478720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Приказ</a:t>
            </a:r>
          </a:p>
          <a:p>
            <a:pPr algn="ctr"/>
            <a:r>
              <a:rPr lang="ru-RU" sz="22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Росалкогольрегулирования</a:t>
            </a:r>
            <a:endParaRPr lang="ru-RU" sz="22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 17.12.2020 № 397 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-98233" y="5525566"/>
            <a:ext cx="478720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Приказ </a:t>
            </a:r>
          </a:p>
          <a:p>
            <a:pPr algn="ctr"/>
            <a:r>
              <a:rPr lang="ru-RU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Минфина </a:t>
            </a:r>
            <a:r>
              <a:rPr lang="ru-R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России </a:t>
            </a:r>
            <a:endParaRPr lang="ru-RU" sz="22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15.06.2016 № 84н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61483" y="4168541"/>
            <a:ext cx="3684984" cy="138495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75141" y="5553493"/>
            <a:ext cx="3684984" cy="1187876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5258685" y="4847094"/>
            <a:ext cx="3684984" cy="138495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право 21"/>
          <p:cNvSpPr/>
          <p:nvPr/>
        </p:nvSpPr>
        <p:spPr>
          <a:xfrm>
            <a:off x="4125692" y="5265461"/>
            <a:ext cx="1071178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4634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6"/>
          <p:cNvSpPr txBox="1">
            <a:spLocks/>
          </p:cNvSpPr>
          <p:nvPr/>
        </p:nvSpPr>
        <p:spPr>
          <a:xfrm>
            <a:off x="214282" y="1428736"/>
            <a:ext cx="8766718" cy="2428891"/>
          </a:xfrm>
          <a:prstGeom prst="rect">
            <a:avLst/>
          </a:prstGeom>
        </p:spPr>
        <p:txBody>
          <a:bodyPr lIns="91436" tIns="45718" rIns="91436" bIns="45718" anchor="ctr"/>
          <a:lstStyle/>
          <a:p>
            <a:pPr algn="ctr"/>
            <a:endParaRPr lang="ru-RU" sz="2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7504" y="424993"/>
            <a:ext cx="8496944" cy="36932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ctr"/>
            <a:endParaRPr lang="ru-RU" b="1" dirty="0">
              <a:solidFill>
                <a:prstClr val="black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881406" y="804250"/>
            <a:ext cx="7848600" cy="0"/>
          </a:xfrm>
          <a:prstGeom prst="line">
            <a:avLst/>
          </a:prstGeom>
          <a:ln w="25400">
            <a:solidFill>
              <a:srgbClr val="0066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" descr="Федеральная служба по регулированию алкогольного рын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406" y="64953"/>
            <a:ext cx="665619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1763688" y="93225"/>
            <a:ext cx="70639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МРУ Росалкогольрегулирования по Дальневосточному федеральному округу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15573" y="785033"/>
            <a:ext cx="88204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постановлением </a:t>
            </a:r>
            <a:r>
              <a:rPr lang="ru-RU" sz="30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Правительства РФ </a:t>
            </a:r>
            <a:endParaRPr lang="ru-RU" sz="3000" b="1" u="sng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0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30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31.12.2020 № 2466 </a:t>
            </a:r>
            <a:r>
              <a:rPr lang="ru-RU" sz="30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утверждены:</a:t>
            </a:r>
            <a:endParaRPr lang="ru-RU" sz="3000" b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62012" y="1815089"/>
            <a:ext cx="8474033" cy="165618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правила ведения и функционирования единой государственной автоматизированной информационной системы учета объема производства и оборота этилового спирта, алкогольной и спиртосодержащей продукции, а также учета информации об объеме производства, оборота и (или) использования этилового спирта, алкогольной и спиртосодержащей продукции, о концентрации денатурирующих веществ в денатурированном этиловом спирте (денатурате), об использовании производственных мощностей, объеме собранного винограда, использованного для производства винодельческой продукции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39551" y="3717032"/>
            <a:ext cx="8496494" cy="1608627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требования к автоматическим средствам измерения и учета концентрации и объема безводного спирта в готовой продукции, объема готовой продукции и (или) техническим средствам фиксации и передачи информации об объеме производства и оборота этилового спирта, алкогольной и спиртосодержащей продукции, о концентрации денатурирующих веществ в денатурированном этиловом спирте (денатурате) в единую государственную автоматизированную информационную систему учета объема производства и оборота этилового спирта, алкогольной и спиртосодержащей продукции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82595" y="5532921"/>
            <a:ext cx="8496495" cy="899229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перечень спиртосодержащей непищевой продукции, для производства которой основное технологическое оборудование не требует оснащения автоматическими средствами измерения и учета концентрации и объема безводного спирта в готовой продукции, объема готовой продукции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097" y="2420888"/>
            <a:ext cx="216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7097" y="4055553"/>
            <a:ext cx="4154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7097" y="5570795"/>
            <a:ext cx="4154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6522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6"/>
          <p:cNvSpPr txBox="1">
            <a:spLocks/>
          </p:cNvSpPr>
          <p:nvPr/>
        </p:nvSpPr>
        <p:spPr>
          <a:xfrm>
            <a:off x="214282" y="1428736"/>
            <a:ext cx="8766718" cy="2428891"/>
          </a:xfrm>
          <a:prstGeom prst="rect">
            <a:avLst/>
          </a:prstGeom>
        </p:spPr>
        <p:txBody>
          <a:bodyPr lIns="91436" tIns="45718" rIns="91436" bIns="45718" anchor="ctr"/>
          <a:lstStyle/>
          <a:p>
            <a:pPr algn="ctr"/>
            <a:endParaRPr lang="ru-RU" sz="2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7504" y="424993"/>
            <a:ext cx="8496944" cy="36932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ctr"/>
            <a:endParaRPr lang="ru-RU" b="1" dirty="0">
              <a:solidFill>
                <a:prstClr val="black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857224" y="821211"/>
            <a:ext cx="7848600" cy="0"/>
          </a:xfrm>
          <a:prstGeom prst="line">
            <a:avLst/>
          </a:prstGeom>
          <a:ln w="25400">
            <a:solidFill>
              <a:srgbClr val="0066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" descr="Федеральная служба по регулированию алкогольного рын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927" y="17417"/>
            <a:ext cx="665619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1654289" y="86435"/>
            <a:ext cx="70639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МРУ Росалкогольрегулирования по Дальневосточному федеральному округу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89395" y="1212020"/>
            <a:ext cx="8034713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 2020 год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проведено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внеплановых проверок </a:t>
            </a:r>
          </a:p>
          <a:p>
            <a:pPr algn="ctr"/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3600" b="1" u="sng" dirty="0">
                <a:latin typeface="Times New Roman" pitchFamily="18" charset="0"/>
                <a:cs typeface="Times New Roman" pitchFamily="18" charset="0"/>
              </a:rPr>
              <a:t>получения, переоформления или продления срока действия </a:t>
            </a:r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лицензии</a:t>
            </a:r>
          </a:p>
          <a:p>
            <a:pPr algn="ctr"/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19</a:t>
            </a:r>
            <a:endParaRPr lang="ru-RU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43775" y="4365104"/>
            <a:ext cx="8441448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нарушения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выявлены при проведении 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7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 (47%)</a:t>
            </a:r>
            <a:endParaRPr lang="ru-RU" sz="7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9838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6"/>
          <p:cNvSpPr txBox="1">
            <a:spLocks/>
          </p:cNvSpPr>
          <p:nvPr/>
        </p:nvSpPr>
        <p:spPr>
          <a:xfrm>
            <a:off x="214282" y="1428736"/>
            <a:ext cx="8766718" cy="2428891"/>
          </a:xfrm>
          <a:prstGeom prst="rect">
            <a:avLst/>
          </a:prstGeom>
        </p:spPr>
        <p:txBody>
          <a:bodyPr lIns="91436" tIns="45718" rIns="91436" bIns="45718" anchor="ctr"/>
          <a:lstStyle/>
          <a:p>
            <a:pPr algn="ctr"/>
            <a:endParaRPr lang="ru-RU" sz="2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7504" y="424993"/>
            <a:ext cx="8496944" cy="36932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ctr"/>
            <a:endParaRPr lang="ru-RU" b="1" dirty="0">
              <a:solidFill>
                <a:prstClr val="black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881406" y="804250"/>
            <a:ext cx="7848600" cy="0"/>
          </a:xfrm>
          <a:prstGeom prst="line">
            <a:avLst/>
          </a:prstGeom>
          <a:ln w="25400">
            <a:solidFill>
              <a:srgbClr val="0066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" descr="Федеральная служба по регулированию алкогольного рын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406" y="64953"/>
            <a:ext cx="665619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1763688" y="93225"/>
            <a:ext cx="70639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МРУ Росалкогольрегулирования по Дальневосточному федеральному округу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835708"/>
            <a:ext cx="88204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Приказом </a:t>
            </a:r>
            <a:endParaRPr lang="ru-RU" sz="3000" b="1" u="sng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0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Министерства </a:t>
            </a:r>
            <a:r>
              <a:rPr lang="ru-RU" sz="30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30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инансов </a:t>
            </a:r>
            <a:r>
              <a:rPr lang="ru-RU" sz="30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Российской Федерации от 27.11.2020 № </a:t>
            </a:r>
            <a:r>
              <a:rPr lang="ru-RU" sz="30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289н утверждены:</a:t>
            </a:r>
            <a:endParaRPr lang="ru-RU" sz="3000" b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81217" y="2492896"/>
            <a:ext cx="7632848" cy="388843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Требования к складским помещениям, используемым для хранения алкогольной (за исключением пива и пивных напитков, сидра,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пуаре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медовухи) и спиртосодержащей (за исключением спиртосодержащих лекарственных средств и медицинских изделий) продукции, расфасованной в потребительскую тару (упаковку), при осуществлении деятельности по ее производству и обороту (за исключением розничной продажи)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1342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6"/>
          <p:cNvSpPr txBox="1">
            <a:spLocks/>
          </p:cNvSpPr>
          <p:nvPr/>
        </p:nvSpPr>
        <p:spPr>
          <a:xfrm>
            <a:off x="214282" y="1428736"/>
            <a:ext cx="8766718" cy="2428891"/>
          </a:xfrm>
          <a:prstGeom prst="rect">
            <a:avLst/>
          </a:prstGeom>
        </p:spPr>
        <p:txBody>
          <a:bodyPr lIns="91436" tIns="45718" rIns="91436" bIns="45718" anchor="ctr"/>
          <a:lstStyle/>
          <a:p>
            <a:pPr algn="ctr"/>
            <a:endParaRPr lang="ru-RU" sz="2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7504" y="424993"/>
            <a:ext cx="8496944" cy="36932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ctr"/>
            <a:endParaRPr lang="ru-RU" b="1" dirty="0">
              <a:solidFill>
                <a:prstClr val="black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785786" y="1214422"/>
            <a:ext cx="7848600" cy="0"/>
          </a:xfrm>
          <a:prstGeom prst="line">
            <a:avLst/>
          </a:prstGeom>
          <a:ln w="25400">
            <a:solidFill>
              <a:srgbClr val="0066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" descr="Федеральная служба по регулированию алкогольного рын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927" y="349926"/>
            <a:ext cx="665619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1664874" y="386800"/>
            <a:ext cx="70639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МРУ Росалкогольрегулирования по Дальневосточному федеральному округу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58872" y="1214422"/>
            <a:ext cx="8335295" cy="46474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подпункт </a:t>
            </a:r>
            <a:r>
              <a:rPr lang="ru-RU" sz="3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пункта 2 </a:t>
            </a:r>
            <a:endParaRPr lang="ru-RU" sz="3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Требований к складским помещениям:</a:t>
            </a:r>
          </a:p>
          <a:p>
            <a:pPr algn="ctr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складские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помещения должны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быть </a:t>
            </a:r>
            <a:r>
              <a:rPr lang="ru-RU" sz="30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изолированы </a:t>
            </a:r>
            <a:endParaRPr lang="ru-RU" sz="3000" b="1" u="sng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служебных, подсобных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иных помещений </a:t>
            </a:r>
            <a:endParaRPr lang="ru-RU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капитальными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стенами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либо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временными </a:t>
            </a:r>
            <a:endParaRPr lang="ru-RU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строительными конструкциями </a:t>
            </a:r>
          </a:p>
          <a:p>
            <a:pPr algn="ctr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(перегородками, легкосборными конструкциями)</a:t>
            </a:r>
          </a:p>
          <a:p>
            <a:pPr algn="ctr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высотой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от пола до потолка соответствующего </a:t>
            </a:r>
            <a:endParaRPr lang="ru-RU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служебного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, подсобного и иного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помещения </a:t>
            </a:r>
          </a:p>
          <a:p>
            <a:pPr algn="ctr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либо до подвесных конструкций, в случае их наличия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669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6"/>
          <p:cNvSpPr txBox="1">
            <a:spLocks/>
          </p:cNvSpPr>
          <p:nvPr/>
        </p:nvSpPr>
        <p:spPr>
          <a:xfrm>
            <a:off x="214282" y="1428736"/>
            <a:ext cx="8766718" cy="2428891"/>
          </a:xfrm>
          <a:prstGeom prst="rect">
            <a:avLst/>
          </a:prstGeom>
        </p:spPr>
        <p:txBody>
          <a:bodyPr lIns="91436" tIns="45718" rIns="91436" bIns="45718" anchor="ctr"/>
          <a:lstStyle/>
          <a:p>
            <a:pPr algn="ctr"/>
            <a:endParaRPr lang="ru-RU" sz="2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7504" y="424993"/>
            <a:ext cx="8496944" cy="36932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ctr"/>
            <a:endParaRPr lang="ru-RU" b="1" dirty="0">
              <a:solidFill>
                <a:prstClr val="black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785786" y="1214422"/>
            <a:ext cx="7848600" cy="0"/>
          </a:xfrm>
          <a:prstGeom prst="line">
            <a:avLst/>
          </a:prstGeom>
          <a:ln w="25400">
            <a:solidFill>
              <a:srgbClr val="0066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" descr="Федеральная служба по регулированию алкогольного рын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927" y="349926"/>
            <a:ext cx="665619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1664874" y="386800"/>
            <a:ext cx="70639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МРУ Росалкогольрегулирования по Дальневосточному федеральному округу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025273" y="1214422"/>
            <a:ext cx="7002493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подпункт </a:t>
            </a:r>
            <a:r>
              <a:rPr lang="ru-RU" sz="3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пункта 2 </a:t>
            </a:r>
            <a:endParaRPr lang="ru-RU" sz="3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Требований к складским помещениям:</a:t>
            </a:r>
          </a:p>
          <a:p>
            <a:pPr algn="ctr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49155" y="2721608"/>
            <a:ext cx="3996134" cy="2664296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06813" y="3694096"/>
            <a:ext cx="986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вход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95441" y="3613770"/>
            <a:ext cx="1224136" cy="799645"/>
          </a:xfrm>
          <a:prstGeom prst="rightArrow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344619" y="3069835"/>
            <a:ext cx="3980371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600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ицензируемое</a:t>
            </a:r>
          </a:p>
          <a:p>
            <a:pPr algn="ctr"/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складское помещение</a:t>
            </a:r>
            <a:endParaRPr lang="ru-RU" sz="4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29527" y="2690523"/>
            <a:ext cx="2986889" cy="1526793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652120" y="2933425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елицензируемое</a:t>
            </a: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омещение</a:t>
            </a: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ной организации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трелка вправо 9"/>
          <p:cNvSpPr/>
          <p:nvPr/>
        </p:nvSpPr>
        <p:spPr>
          <a:xfrm>
            <a:off x="4867909" y="2819232"/>
            <a:ext cx="923235" cy="52969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954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6"/>
          <p:cNvSpPr txBox="1">
            <a:spLocks/>
          </p:cNvSpPr>
          <p:nvPr/>
        </p:nvSpPr>
        <p:spPr>
          <a:xfrm>
            <a:off x="214282" y="1428736"/>
            <a:ext cx="8766718" cy="2428891"/>
          </a:xfrm>
          <a:prstGeom prst="rect">
            <a:avLst/>
          </a:prstGeom>
        </p:spPr>
        <p:txBody>
          <a:bodyPr lIns="91436" tIns="45718" rIns="91436" bIns="45718" anchor="ctr"/>
          <a:lstStyle/>
          <a:p>
            <a:pPr algn="ctr"/>
            <a:endParaRPr lang="ru-RU" sz="2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7504" y="424993"/>
            <a:ext cx="8496944" cy="36932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ctr"/>
            <a:endParaRPr lang="ru-RU" b="1" dirty="0">
              <a:solidFill>
                <a:prstClr val="black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785786" y="1214422"/>
            <a:ext cx="7848600" cy="0"/>
          </a:xfrm>
          <a:prstGeom prst="line">
            <a:avLst/>
          </a:prstGeom>
          <a:ln w="25400">
            <a:solidFill>
              <a:srgbClr val="0066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" descr="Федеральная служба по регулированию алкогольного рын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927" y="349926"/>
            <a:ext cx="665619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1664874" y="386800"/>
            <a:ext cx="70639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МРУ Росалкогольрегулирования по Дальневосточному федеральному округу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20854" y="1214422"/>
            <a:ext cx="8611332" cy="40318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подпункт </a:t>
            </a:r>
            <a:r>
              <a:rPr lang="ru-RU" sz="3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пункта 2 </a:t>
            </a:r>
            <a:endParaRPr lang="ru-RU" sz="3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Требований к складским помещениям:</a:t>
            </a: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расположение помещений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также расположение строительных конструкций,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должно </a:t>
            </a:r>
            <a:r>
              <a:rPr lang="ru-RU" sz="36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соответствовать </a:t>
            </a:r>
            <a:endParaRPr lang="ru-RU" sz="3600" b="1" u="sng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техническому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паспорту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техническому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плану (при наличии)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3288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6"/>
          <p:cNvSpPr txBox="1">
            <a:spLocks/>
          </p:cNvSpPr>
          <p:nvPr/>
        </p:nvSpPr>
        <p:spPr>
          <a:xfrm>
            <a:off x="214282" y="1428736"/>
            <a:ext cx="8766718" cy="2428891"/>
          </a:xfrm>
          <a:prstGeom prst="rect">
            <a:avLst/>
          </a:prstGeom>
        </p:spPr>
        <p:txBody>
          <a:bodyPr lIns="91436" tIns="45718" rIns="91436" bIns="45718" anchor="ctr"/>
          <a:lstStyle/>
          <a:p>
            <a:pPr algn="ctr"/>
            <a:endParaRPr lang="ru-RU" sz="2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7504" y="424993"/>
            <a:ext cx="8496944" cy="36932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ctr"/>
            <a:endParaRPr lang="ru-RU" b="1" dirty="0">
              <a:solidFill>
                <a:prstClr val="black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785786" y="1214422"/>
            <a:ext cx="7848600" cy="0"/>
          </a:xfrm>
          <a:prstGeom prst="line">
            <a:avLst/>
          </a:prstGeom>
          <a:ln w="25400">
            <a:solidFill>
              <a:srgbClr val="0066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" descr="Федеральная служба по регулированию алкогольного рын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927" y="349926"/>
            <a:ext cx="665619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1664874" y="386800"/>
            <a:ext cx="70639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МРУ Росалкогольрегулирования по Дальневосточному федеральному округу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025274" y="1214422"/>
            <a:ext cx="7002493" cy="19082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подпункт </a:t>
            </a:r>
            <a:r>
              <a:rPr lang="ru-RU" sz="3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пункта 2 </a:t>
            </a:r>
            <a:endParaRPr lang="ru-RU" sz="3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Требований к складским помещениям:</a:t>
            </a:r>
          </a:p>
          <a:p>
            <a:pPr algn="ctr"/>
            <a:endParaRPr lang="ru-RU" sz="1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осмотр и обмер складских помещений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высоте 1,10-1,30 м. от пола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6" t="40988" r="15591" b="25398"/>
          <a:stretch/>
        </p:blipFill>
        <p:spPr bwMode="auto">
          <a:xfrm>
            <a:off x="333327" y="3122638"/>
            <a:ext cx="8499196" cy="3651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4325421" y="3390961"/>
            <a:ext cx="0" cy="428627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6516216" y="3357870"/>
            <a:ext cx="0" cy="428627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8027767" y="4293096"/>
            <a:ext cx="431431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3707904" y="4811093"/>
            <a:ext cx="144016" cy="14401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4860032" y="4819477"/>
            <a:ext cx="144016" cy="14401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5868144" y="4804233"/>
            <a:ext cx="144016" cy="14401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7020272" y="4824856"/>
            <a:ext cx="144016" cy="14401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8029018" y="4804233"/>
            <a:ext cx="144016" cy="14401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8099466" y="3675572"/>
            <a:ext cx="144016" cy="14401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7032658" y="3675572"/>
            <a:ext cx="144016" cy="14401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5888914" y="3675572"/>
            <a:ext cx="144016" cy="14401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4791048" y="3671503"/>
            <a:ext cx="144016" cy="14401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3648282" y="3642481"/>
            <a:ext cx="144016" cy="14401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3720290" y="5949280"/>
            <a:ext cx="144016" cy="14401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4791048" y="5949280"/>
            <a:ext cx="144016" cy="14401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5889424" y="5954659"/>
            <a:ext cx="144016" cy="14401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7020272" y="5949280"/>
            <a:ext cx="144016" cy="14401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8027458" y="5949280"/>
            <a:ext cx="144016" cy="14401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025274" y="3642481"/>
            <a:ext cx="1602510" cy="245081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flipH="1">
            <a:off x="2483768" y="5085184"/>
            <a:ext cx="432048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4935064" y="4293096"/>
            <a:ext cx="645048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5473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2349</TotalTime>
  <Words>883</Words>
  <Application>Microsoft Office PowerPoint</Application>
  <PresentationFormat>Экран (4:3)</PresentationFormat>
  <Paragraphs>140</Paragraphs>
  <Slides>14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«О типичных нарушениях законодательства, совершаемых организациями, осуществляющими оборот алкогольной продукции»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Результаты правоприменительной практики за январь – декабрь 2017 года</dc:title>
  <dc:creator>Мавлютова Е.В.</dc:creator>
  <cp:lastModifiedBy>Долгова Вероника Михайловна</cp:lastModifiedBy>
  <cp:revision>202</cp:revision>
  <dcterms:created xsi:type="dcterms:W3CDTF">2018-02-28T00:53:49Z</dcterms:created>
  <dcterms:modified xsi:type="dcterms:W3CDTF">2021-03-02T04:52:54Z</dcterms:modified>
</cp:coreProperties>
</file>