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8"/>
  </p:notesMasterIdLst>
  <p:sldIdLst>
    <p:sldId id="256" r:id="rId2"/>
    <p:sldId id="257" r:id="rId3"/>
    <p:sldId id="258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1308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00685B-9455-4659-9722-2EFED19F1361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AA86E4-08CA-4DE1-93F5-6FEEBFC39D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8003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A86E4-08CA-4DE1-93F5-6FEEBFC39DF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080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724128" y="2060848"/>
            <a:ext cx="3131840" cy="35283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92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14282" y="785794"/>
            <a:ext cx="867645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 проведении контрольных мероприятий </a:t>
            </a:r>
          </a:p>
          <a:p>
            <a:pPr algn="ctr"/>
            <a:r>
              <a:rPr lang="ru-RU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МРУ Росалкогольрегулирования</a:t>
            </a:r>
          </a:p>
          <a:p>
            <a:pPr algn="ctr"/>
            <a:r>
              <a:rPr lang="ru-RU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 Дальневосточному федеральному округу</a:t>
            </a:r>
          </a:p>
          <a:p>
            <a:pPr algn="ctr"/>
            <a:r>
              <a:rPr lang="ru-RU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отношении ООО «Гермес» ИНН 1421008141 </a:t>
            </a:r>
          </a:p>
          <a:p>
            <a:pPr algn="ctr"/>
            <a:r>
              <a:rPr lang="ru-RU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ноябре 2016 года</a:t>
            </a:r>
          </a:p>
        </p:txBody>
      </p:sp>
      <p:pic>
        <p:nvPicPr>
          <p:cNvPr id="8" name="Picture 2" descr="Z:\7. Отдел контроля за легальностью производства и  оборота\Ч.Ц. Дашиев\презентации\картинки\якутск\200416-78-map.jpg"/>
          <p:cNvPicPr>
            <a:picLocks noChangeAspect="1" noChangeArrowheads="1"/>
          </p:cNvPicPr>
          <p:nvPr/>
        </p:nvPicPr>
        <p:blipFill>
          <a:blip r:embed="rId4"/>
          <a:srcRect t="11521" b="12442"/>
          <a:stretch>
            <a:fillRect/>
          </a:stretch>
        </p:blipFill>
        <p:spPr bwMode="auto">
          <a:xfrm>
            <a:off x="1071538" y="2571744"/>
            <a:ext cx="7286676" cy="40533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653353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4000504"/>
            <a:ext cx="9215502" cy="23637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rgbClr val="00206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ходе проведения административного расследования в рамках дела об административном правонарушении в отношении ООО «Гермес» по части 4 статьи 15.12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КоАП РФ,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магазине и складском помещении принадлежащие ООО «Гермес» ИНН 1421008141,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расположенные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адресу: Республика Саха (Якутия), г. </a:t>
            </a:r>
            <a:r>
              <a:rPr lang="ru-RU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Олекминск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ул. Кирова, д. 2, выявлена алкогольная продукция, маркированная федеральными специальными марками (далее - ФСМ) с признаками подделки. 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695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Z:\7. Отдел контроля за легальностью производства и  оборота\Лучкова Е.В\для презентаций\фото видео\IMG_305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857232"/>
            <a:ext cx="6643734" cy="30718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385097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3952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4762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2844" y="4429132"/>
            <a:ext cx="8786874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ходе осмотра витрины и подсобного помещения магазина установлено, что ООО «Гермес» осуществляет оборот </a:t>
            </a:r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алкогольной </a:t>
            </a:r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продукции маркированной федеральными специальными марками с признаками подделки:</a:t>
            </a:r>
          </a:p>
          <a:p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1600" dirty="0" smtClean="0"/>
              <a:t>водка «Белая акула элитная платиновая», 0,5 л., 40%, производства ООО «</a:t>
            </a:r>
            <a:r>
              <a:rPr lang="ru-RU" sz="1600" dirty="0" err="1" smtClean="0"/>
              <a:t>Кратос</a:t>
            </a:r>
            <a:r>
              <a:rPr lang="ru-RU" sz="1600" dirty="0" smtClean="0"/>
              <a:t>», дата розлива </a:t>
            </a:r>
            <a:r>
              <a:rPr lang="ru-RU" sz="1600" dirty="0" smtClean="0"/>
              <a:t>12.11.2013, </a:t>
            </a:r>
            <a:r>
              <a:rPr lang="ru-RU" sz="1600" dirty="0" smtClean="0"/>
              <a:t>в общем количестве 2066 бутылок,</a:t>
            </a:r>
          </a:p>
          <a:p>
            <a:r>
              <a:rPr lang="ru-RU" sz="1600" dirty="0" smtClean="0"/>
              <a:t>- водка «Белая акула люкс </a:t>
            </a:r>
            <a:r>
              <a:rPr lang="ru-RU" sz="1600" dirty="0" err="1" smtClean="0"/>
              <a:t>премиум</a:t>
            </a:r>
            <a:r>
              <a:rPr lang="ru-RU" sz="1600" dirty="0" smtClean="0"/>
              <a:t>», 0,5 л., 40%, производства ООО «</a:t>
            </a:r>
            <a:r>
              <a:rPr lang="ru-RU" sz="1600" dirty="0" err="1" smtClean="0"/>
              <a:t>Кратос</a:t>
            </a:r>
            <a:r>
              <a:rPr lang="ru-RU" sz="1600" dirty="0" smtClean="0"/>
              <a:t>», дата розлива 18.11.2013, в общем количестве 640 бутылок.</a:t>
            </a:r>
          </a:p>
          <a:p>
            <a:pPr algn="ctr"/>
            <a:endParaRPr lang="ru-RU" sz="16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1400" dirty="0"/>
          </a:p>
        </p:txBody>
      </p:sp>
      <p:pic>
        <p:nvPicPr>
          <p:cNvPr id="2050" name="Picture 2" descr="Z:\7. Отдел контроля за легальностью производства и  оборота\Лучкова Е.В\для презентаций\фото видео\IMG_305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928670"/>
            <a:ext cx="6786578" cy="35004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138694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1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1428736"/>
            <a:ext cx="456950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Алкогольная продукция, маркированная </a:t>
            </a: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ФСМ </a:t>
            </a:r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с </a:t>
            </a: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признаками подделки, </a:t>
            </a:r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выявленная </a:t>
            </a: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 </a:t>
            </a:r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магазине принадлежащем ООО «Гермес», изъята </a:t>
            </a: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и </a:t>
            </a:r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направлена </a:t>
            </a: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 </a:t>
            </a:r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Экспертно-криминалистический центр УМВД </a:t>
            </a: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России по Хабаровскому </a:t>
            </a:r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краю для </a:t>
            </a: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проведения экспертизы подлинности </a:t>
            </a:r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федеральных </a:t>
            </a: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специальных </a:t>
            </a:r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и акцизных марок.</a:t>
            </a:r>
            <a:endParaRPr lang="ru-RU" b="1" dirty="0">
              <a:solidFill>
                <a:srgbClr val="00206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4106" name="Picture 10" descr="Z:\7. Отдел контроля за легальностью производства и  оборота\Денисов А.Н\презентации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0" y="4071942"/>
            <a:ext cx="3391786" cy="216878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IMG_305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2143116"/>
            <a:ext cx="4500594" cy="3319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436677">
            <a:off x="3447243" y="2931740"/>
            <a:ext cx="6832219" cy="1815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475284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48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4282" y="1714488"/>
            <a:ext cx="4158208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Согласно заключению эксперта от </a:t>
            </a:r>
            <a:r>
              <a:rPr lang="ru-RU" sz="2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01.12.2016 </a:t>
            </a:r>
            <a:r>
              <a:rPr lang="ru-RU" sz="2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№ </a:t>
            </a:r>
            <a:r>
              <a:rPr lang="ru-RU" sz="2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1018-Э</a:t>
            </a:r>
            <a:r>
              <a:rPr lang="ru-RU" sz="20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экспертно-криминалистического </a:t>
            </a:r>
            <a:r>
              <a:rPr lang="ru-RU" sz="2000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центра УМВД России по Хабаровскому краю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ФСМ, </a:t>
            </a:r>
            <a:r>
              <a:rPr lang="ru-RU" sz="2000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нанесенные на 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алкогольную продукцию, изъятую </a:t>
            </a:r>
            <a:r>
              <a:rPr lang="ru-RU" sz="20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  ООО «Гермес» </a:t>
            </a:r>
          </a:p>
          <a:p>
            <a:pPr algn="ctr"/>
            <a:endParaRPr lang="ru-RU" sz="2000" b="1" dirty="0" smtClean="0">
              <a:solidFill>
                <a:srgbClr val="FFFF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изготовлены производством  не ФГУП «</a:t>
            </a:r>
            <a:r>
              <a:rPr lang="ru-RU" sz="3200" b="1" dirty="0" err="1" smtClean="0">
                <a:solidFill>
                  <a:srgbClr val="FF0000"/>
                </a:solidFill>
                <a:latin typeface="Monotype Corsiva" panose="03010101010201010101" pitchFamily="66" charset="0"/>
              </a:rPr>
              <a:t>Гознак</a:t>
            </a:r>
            <a:r>
              <a:rPr lang="ru-RU" sz="3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»</a:t>
            </a:r>
            <a:endParaRPr lang="ru-RU" sz="3200" dirty="0" smtClean="0"/>
          </a:p>
          <a:p>
            <a:pPr algn="ctr"/>
            <a:endParaRPr lang="ru-RU" sz="2000" dirty="0">
              <a:solidFill>
                <a:srgbClr val="FFFF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098" name="Picture 2" descr="Z:\7. Отдел контроля за легальностью производства и  оборота\Лучкова Е.В\для презентаций\фото видео\IMG_306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714488"/>
            <a:ext cx="4286248" cy="3929072"/>
          </a:xfrm>
          <a:prstGeom prst="rect">
            <a:avLst/>
          </a:prstGeom>
          <a:noFill/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28579">
            <a:off x="3826303" y="2929237"/>
            <a:ext cx="5671851" cy="1766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14233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933227"/>
            <a:ext cx="87849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 отношении ООО «Гермес» и должностного лица составлены протоколы </a:t>
            </a:r>
            <a:r>
              <a:rPr lang="ru-RU" sz="2800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по </a:t>
            </a:r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ч</a:t>
            </a:r>
            <a:r>
              <a:rPr lang="ru-RU" sz="2800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. 4 ст. 15.12 КоАП </a:t>
            </a:r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РФ, материалы дел направлены в судебные органы.</a:t>
            </a:r>
            <a:endParaRPr lang="ru-RU" sz="2800" dirty="0">
              <a:solidFill>
                <a:srgbClr val="00206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249" y="2428869"/>
            <a:ext cx="7488832" cy="3786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6105563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1443</TotalTime>
  <Words>282</Words>
  <Application>Microsoft Office PowerPoint</Application>
  <PresentationFormat>Экран (4:3)</PresentationFormat>
  <Paragraphs>18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А.Н.. Денисов</dc:creator>
  <cp:lastModifiedBy>BukinaNA</cp:lastModifiedBy>
  <cp:revision>101</cp:revision>
  <dcterms:created xsi:type="dcterms:W3CDTF">2015-06-05T03:38:37Z</dcterms:created>
  <dcterms:modified xsi:type="dcterms:W3CDTF">2017-02-08T23:34:49Z</dcterms:modified>
</cp:coreProperties>
</file>